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3" r:id="rId1"/>
  </p:sldMasterIdLst>
  <p:notesMasterIdLst>
    <p:notesMasterId r:id="rId97"/>
  </p:notesMasterIdLst>
  <p:sldIdLst>
    <p:sldId id="256" r:id="rId2"/>
    <p:sldId id="358" r:id="rId3"/>
    <p:sldId id="343" r:id="rId4"/>
    <p:sldId id="480" r:id="rId5"/>
    <p:sldId id="396" r:id="rId6"/>
    <p:sldId id="397" r:id="rId7"/>
    <p:sldId id="486" r:id="rId8"/>
    <p:sldId id="398" r:id="rId9"/>
    <p:sldId id="399" r:id="rId10"/>
    <p:sldId id="404" r:id="rId11"/>
    <p:sldId id="411" r:id="rId12"/>
    <p:sldId id="468" r:id="rId13"/>
    <p:sldId id="408" r:id="rId14"/>
    <p:sldId id="453" r:id="rId15"/>
    <p:sldId id="412" r:id="rId16"/>
    <p:sldId id="454" r:id="rId17"/>
    <p:sldId id="436" r:id="rId18"/>
    <p:sldId id="437" r:id="rId19"/>
    <p:sldId id="438" r:id="rId20"/>
    <p:sldId id="439" r:id="rId21"/>
    <p:sldId id="441" r:id="rId22"/>
    <p:sldId id="455" r:id="rId23"/>
    <p:sldId id="414" r:id="rId24"/>
    <p:sldId id="472" r:id="rId25"/>
    <p:sldId id="473" r:id="rId26"/>
    <p:sldId id="474" r:id="rId27"/>
    <p:sldId id="476" r:id="rId28"/>
    <p:sldId id="475" r:id="rId29"/>
    <p:sldId id="478" r:id="rId30"/>
    <p:sldId id="416" r:id="rId31"/>
    <p:sldId id="446" r:id="rId32"/>
    <p:sldId id="447" r:id="rId33"/>
    <p:sldId id="448" r:id="rId34"/>
    <p:sldId id="449" r:id="rId35"/>
    <p:sldId id="427" r:id="rId36"/>
    <p:sldId id="423" r:id="rId37"/>
    <p:sldId id="344" r:id="rId38"/>
    <p:sldId id="409" r:id="rId39"/>
    <p:sldId id="372" r:id="rId40"/>
    <p:sldId id="348" r:id="rId41"/>
    <p:sldId id="485" r:id="rId42"/>
    <p:sldId id="260" r:id="rId43"/>
    <p:sldId id="326" r:id="rId44"/>
    <p:sldId id="349" r:id="rId45"/>
    <p:sldId id="352" r:id="rId46"/>
    <p:sldId id="351" r:id="rId47"/>
    <p:sldId id="330" r:id="rId48"/>
    <p:sldId id="268" r:id="rId49"/>
    <p:sldId id="353" r:id="rId50"/>
    <p:sldId id="269" r:id="rId51"/>
    <p:sldId id="276" r:id="rId52"/>
    <p:sldId id="277" r:id="rId53"/>
    <p:sldId id="280" r:id="rId54"/>
    <p:sldId id="281" r:id="rId55"/>
    <p:sldId id="367" r:id="rId56"/>
    <p:sldId id="366" r:id="rId57"/>
    <p:sldId id="283" r:id="rId58"/>
    <p:sldId id="331" r:id="rId59"/>
    <p:sldId id="336" r:id="rId60"/>
    <p:sldId id="289" r:id="rId61"/>
    <p:sldId id="356" r:id="rId62"/>
    <p:sldId id="357" r:id="rId63"/>
    <p:sldId id="290" r:id="rId64"/>
    <p:sldId id="291" r:id="rId65"/>
    <p:sldId id="317" r:id="rId66"/>
    <p:sldId id="292" r:id="rId67"/>
    <p:sldId id="293" r:id="rId68"/>
    <p:sldId id="294" r:id="rId69"/>
    <p:sldId id="295" r:id="rId70"/>
    <p:sldId id="296" r:id="rId71"/>
    <p:sldId id="297" r:id="rId72"/>
    <p:sldId id="332" r:id="rId73"/>
    <p:sldId id="333" r:id="rId74"/>
    <p:sldId id="300" r:id="rId75"/>
    <p:sldId id="319" r:id="rId76"/>
    <p:sldId id="321" r:id="rId77"/>
    <p:sldId id="301" r:id="rId78"/>
    <p:sldId id="318" r:id="rId79"/>
    <p:sldId id="302" r:id="rId80"/>
    <p:sldId id="324" r:id="rId81"/>
    <p:sldId id="322" r:id="rId82"/>
    <p:sldId id="334" r:id="rId83"/>
    <p:sldId id="335" r:id="rId84"/>
    <p:sldId id="325" r:id="rId85"/>
    <p:sldId id="392" r:id="rId86"/>
    <p:sldId id="370" r:id="rId87"/>
    <p:sldId id="304" r:id="rId88"/>
    <p:sldId id="305" r:id="rId89"/>
    <p:sldId id="306" r:id="rId90"/>
    <p:sldId id="311" r:id="rId91"/>
    <p:sldId id="339" r:id="rId92"/>
    <p:sldId id="329" r:id="rId93"/>
    <p:sldId id="482" r:id="rId94"/>
    <p:sldId id="328" r:id="rId95"/>
    <p:sldId id="313" r:id="rId96"/>
  </p:sldIdLst>
  <p:sldSz cx="12192000" cy="6858000"/>
  <p:notesSz cx="6985000" cy="9283700"/>
  <p:defaultTextStyle>
    <a:defPPr>
      <a:defRPr lang="es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BEDAEA7-3B7A-42A1-8CD6-F89F1DA815C5}">
          <p14:sldIdLst>
            <p14:sldId id="256"/>
            <p14:sldId id="358"/>
            <p14:sldId id="343"/>
            <p14:sldId id="480"/>
            <p14:sldId id="396"/>
            <p14:sldId id="397"/>
            <p14:sldId id="486"/>
            <p14:sldId id="398"/>
            <p14:sldId id="399"/>
            <p14:sldId id="404"/>
            <p14:sldId id="411"/>
            <p14:sldId id="468"/>
            <p14:sldId id="408"/>
            <p14:sldId id="453"/>
            <p14:sldId id="412"/>
            <p14:sldId id="454"/>
            <p14:sldId id="436"/>
            <p14:sldId id="437"/>
            <p14:sldId id="438"/>
            <p14:sldId id="439"/>
            <p14:sldId id="441"/>
            <p14:sldId id="455"/>
            <p14:sldId id="414"/>
            <p14:sldId id="472"/>
            <p14:sldId id="473"/>
            <p14:sldId id="474"/>
            <p14:sldId id="476"/>
            <p14:sldId id="475"/>
            <p14:sldId id="478"/>
            <p14:sldId id="416"/>
            <p14:sldId id="446"/>
            <p14:sldId id="447"/>
            <p14:sldId id="448"/>
            <p14:sldId id="449"/>
            <p14:sldId id="427"/>
            <p14:sldId id="423"/>
            <p14:sldId id="344"/>
            <p14:sldId id="409"/>
            <p14:sldId id="372"/>
            <p14:sldId id="348"/>
            <p14:sldId id="485"/>
            <p14:sldId id="260"/>
            <p14:sldId id="326"/>
            <p14:sldId id="349"/>
            <p14:sldId id="352"/>
            <p14:sldId id="351"/>
            <p14:sldId id="330"/>
            <p14:sldId id="268"/>
            <p14:sldId id="353"/>
            <p14:sldId id="269"/>
            <p14:sldId id="276"/>
            <p14:sldId id="277"/>
            <p14:sldId id="280"/>
            <p14:sldId id="281"/>
            <p14:sldId id="367"/>
            <p14:sldId id="366"/>
            <p14:sldId id="283"/>
            <p14:sldId id="331"/>
            <p14:sldId id="336"/>
            <p14:sldId id="289"/>
            <p14:sldId id="356"/>
            <p14:sldId id="357"/>
            <p14:sldId id="290"/>
            <p14:sldId id="291"/>
            <p14:sldId id="317"/>
            <p14:sldId id="292"/>
            <p14:sldId id="293"/>
            <p14:sldId id="294"/>
            <p14:sldId id="295"/>
            <p14:sldId id="296"/>
            <p14:sldId id="297"/>
            <p14:sldId id="332"/>
            <p14:sldId id="333"/>
          </p14:sldIdLst>
        </p14:section>
        <p14:section name="Untitled Section" id="{2D340CEA-955A-4D63-9FA2-18F7433AF398}">
          <p14:sldIdLst>
            <p14:sldId id="300"/>
            <p14:sldId id="319"/>
            <p14:sldId id="321"/>
            <p14:sldId id="301"/>
            <p14:sldId id="318"/>
            <p14:sldId id="302"/>
            <p14:sldId id="324"/>
            <p14:sldId id="322"/>
            <p14:sldId id="334"/>
            <p14:sldId id="335"/>
            <p14:sldId id="325"/>
            <p14:sldId id="392"/>
            <p14:sldId id="370"/>
            <p14:sldId id="304"/>
            <p14:sldId id="305"/>
            <p14:sldId id="306"/>
            <p14:sldId id="311"/>
            <p14:sldId id="339"/>
            <p14:sldId id="329"/>
            <p14:sldId id="482"/>
            <p14:sldId id="328"/>
            <p14:sldId id="31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638" autoAdjust="0"/>
    <p:restoredTop sz="94131" autoAdjust="0"/>
  </p:normalViewPr>
  <p:slideViewPr>
    <p:cSldViewPr snapToGrid="0">
      <p:cViewPr varScale="1">
        <p:scale>
          <a:sx n="104" d="100"/>
          <a:sy n="104" d="100"/>
        </p:scale>
        <p:origin x="144" y="228"/>
      </p:cViewPr>
      <p:guideLst/>
    </p:cSldViewPr>
  </p:slideViewPr>
  <p:outlineViewPr>
    <p:cViewPr>
      <p:scale>
        <a:sx n="33" d="100"/>
        <a:sy n="33" d="100"/>
      </p:scale>
      <p:origin x="0" y="-108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160"/>
    </p:cViewPr>
  </p:sorter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23A6F45C-F1E7-41DA-B0CF-29EC98239792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1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145BE1A3-26AB-4002-A0B7-2D6E284E0D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626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9645789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4045812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501111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5632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984088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66751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38073911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4843598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1833988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4211881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7758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3284677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3672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777585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544011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3553705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95ADF-0743-43B1-9C43-0FA241B19B06}" type="datetimeFigureOut">
              <a:rPr lang="es-US" smtClean="0"/>
              <a:t>8/1/2018</a:t>
            </a:fld>
            <a:endParaRPr lang="es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9D99F52-480F-4ED7-B530-2C631922F419}" type="slidenum">
              <a:rPr lang="es-US" smtClean="0"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357248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4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  <p:sldLayoutId id="2147484165" r:id="rId12"/>
    <p:sldLayoutId id="2147484166" r:id="rId13"/>
    <p:sldLayoutId id="2147484167" r:id="rId14"/>
    <p:sldLayoutId id="2147484168" r:id="rId15"/>
    <p:sldLayoutId id="214748416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42346" y="420593"/>
            <a:ext cx="7924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s-US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Protecting Your Assets In A Hostile Legal Environment</a:t>
            </a:r>
            <a:endParaRPr kumimoji="0" lang="en-US" altLang="es-US" sz="4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452" y="5618404"/>
            <a:ext cx="4102598" cy="80497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048" t="10366" r="8756" b="11746"/>
          <a:stretch/>
        </p:blipFill>
        <p:spPr>
          <a:xfrm>
            <a:off x="1477959" y="2612703"/>
            <a:ext cx="3560021" cy="24755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208" y="2612703"/>
            <a:ext cx="2949881" cy="24296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37980" y="5249072"/>
            <a:ext cx="2054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By:</a:t>
            </a:r>
          </a:p>
        </p:txBody>
      </p:sp>
    </p:spTree>
    <p:extLst>
      <p:ext uri="{BB962C8B-B14F-4D97-AF65-F5344CB8AC3E}">
        <p14:creationId xmlns:p14="http://schemas.microsoft.com/office/powerpoint/2010/main" val="375413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716452"/>
            <a:ext cx="8666963" cy="4318588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 Protection of concern to just about everyone</a:t>
            </a:r>
          </a:p>
          <a:p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 Estate Investors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Business Owners:</a:t>
            </a:r>
          </a:p>
          <a:p>
            <a:pPr lvl="1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employee who runs an errand during company hours –</a:t>
            </a:r>
          </a:p>
          <a:p>
            <a:pPr marL="914400" lvl="2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And is involved in a car accident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cute Yorkie – who bits your AC repair man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Teenager Driving Your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car***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22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Segoe UI Emoji" panose="020B0502040204020203" pitchFamily="34" charset="0"/>
                <a:cs typeface="Times New Roman" panose="02020603050405020304" pitchFamily="18" charset="0"/>
              </a:rPr>
              <a:t>May the odds be with you – but </a:t>
            </a:r>
            <a:b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Segoe UI Emoji" panose="020B0502040204020203" pitchFamily="34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Segoe UI Emoji" panose="020B0502040204020203" pitchFamily="34" charset="0"/>
                <a:cs typeface="Times New Roman" panose="02020603050405020304" pitchFamily="18" charset="0"/>
              </a:rPr>
              <a:t>frankly they’re not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than 60 percent of doctors over the age of 55 have been sued at least once, according to a new survey by the American Medical Association (AMA).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 percent of claims are dropped or dismissed, but still costly to defend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98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71ED7B-E043-4A89-8039-7AA8E0440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 Last Seminar:  True Starting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6B8CA8-DFFA-4012-84B1-E1BD0A3E8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 Legal Control In the Family –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Court Intervention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Part of Good Estate Plan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Part:  Asset Protection</a:t>
            </a:r>
          </a:p>
        </p:txBody>
      </p:sp>
    </p:spTree>
    <p:extLst>
      <p:ext uri="{BB962C8B-B14F-4D97-AF65-F5344CB8AC3E}">
        <p14:creationId xmlns:p14="http://schemas.microsoft.com/office/powerpoint/2010/main" val="287036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Smart Estate Planning: Keeping </a:t>
            </a:r>
            <a:b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Control In The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latin typeface="Bookman Old Style" panose="02050604050505020204" pitchFamily="18" charset="0"/>
              </a:rPr>
              <a:t>As Americans, we are used to having control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No one wants the court to intervene in your personal affairs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Losing Control: In event of mental incapacity:</a:t>
            </a:r>
          </a:p>
          <a:p>
            <a:pPr lvl="1"/>
            <a:r>
              <a:rPr lang="en-US" sz="2400" b="1" dirty="0">
                <a:latin typeface="Bookman Old Style" panose="02050604050505020204" pitchFamily="18" charset="0"/>
              </a:rPr>
              <a:t>Over 87% chance likely to suffer mental incapacity prior to death</a:t>
            </a:r>
          </a:p>
          <a:p>
            <a:pPr lvl="1"/>
            <a:r>
              <a:rPr lang="en-US" sz="2400" b="1" dirty="0">
                <a:latin typeface="Bookman Old Style" panose="02050604050505020204" pitchFamily="18" charset="0"/>
              </a:rPr>
              <a:t>What could happened in such event?  GUARDIANSHIP</a:t>
            </a:r>
          </a:p>
          <a:p>
            <a:pPr lvl="1"/>
            <a:r>
              <a:rPr lang="en-US" sz="2400" b="1" dirty="0">
                <a:latin typeface="Bookman Old Style" panose="02050604050505020204" pitchFamily="18" charset="0"/>
              </a:rPr>
              <a:t>What is Guardianship?</a:t>
            </a:r>
          </a:p>
        </p:txBody>
      </p:sp>
    </p:spTree>
    <p:extLst>
      <p:ext uri="{BB962C8B-B14F-4D97-AF65-F5344CB8AC3E}">
        <p14:creationId xmlns:p14="http://schemas.microsoft.com/office/powerpoint/2010/main" val="198794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Keeping Control In The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Bookman Old Style" panose="02050604050505020204" pitchFamily="18" charset="0"/>
              </a:rPr>
              <a:t>Probate: Court intervention upon death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What is Probate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Why most families want to avoid probate</a:t>
            </a:r>
          </a:p>
          <a:p>
            <a:pPr lvl="1"/>
            <a:r>
              <a:rPr lang="en-US" sz="2400" b="1" dirty="0">
                <a:latin typeface="Bookman Old Style" panose="02050604050505020204" pitchFamily="18" charset="0"/>
              </a:rPr>
              <a:t>Cost</a:t>
            </a:r>
          </a:p>
          <a:p>
            <a:pPr lvl="1"/>
            <a:r>
              <a:rPr lang="en-US" sz="2400" b="1" dirty="0">
                <a:latin typeface="Bookman Old Style" panose="02050604050505020204" pitchFamily="18" charset="0"/>
              </a:rPr>
              <a:t>Time</a:t>
            </a:r>
          </a:p>
          <a:p>
            <a:pPr lvl="1"/>
            <a:r>
              <a:rPr lang="en-US" sz="2400" b="1" dirty="0">
                <a:latin typeface="Bookman Old Style" panose="02050604050505020204" pitchFamily="18" charset="0"/>
              </a:rPr>
              <a:t>Stress</a:t>
            </a:r>
          </a:p>
        </p:txBody>
      </p:sp>
    </p:spTree>
    <p:extLst>
      <p:ext uri="{BB962C8B-B14F-4D97-AF65-F5344CB8AC3E}">
        <p14:creationId xmlns:p14="http://schemas.microsoft.com/office/powerpoint/2010/main" val="226279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288" t="22896" r="26742" b="63502"/>
          <a:stretch/>
        </p:blipFill>
        <p:spPr>
          <a:xfrm>
            <a:off x="412887" y="618837"/>
            <a:ext cx="9322240" cy="15186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8106" t="40268" r="44319" b="23099"/>
          <a:stretch/>
        </p:blipFill>
        <p:spPr>
          <a:xfrm>
            <a:off x="1546551" y="2429164"/>
            <a:ext cx="5473086" cy="408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3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3 Myths About Probate – and the Realities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>
                <a:latin typeface="Bookman Old Style" panose="02050604050505020204" pitchFamily="18" charset="0"/>
              </a:rPr>
              <a:t> </a:t>
            </a:r>
            <a:r>
              <a:rPr lang="en-US" sz="2800" b="1" dirty="0">
                <a:latin typeface="Bookman Old Style" panose="02050604050505020204" pitchFamily="18" charset="0"/>
              </a:rPr>
              <a:t>A will avoids probate</a:t>
            </a:r>
          </a:p>
          <a:p>
            <a:r>
              <a:rPr lang="en-US" sz="2800" b="1" dirty="0">
                <a:latin typeface="Bookman Old Style" panose="02050604050505020204" pitchFamily="18" charset="0"/>
              </a:rPr>
              <a:t> A non-funded living trust avoids probate</a:t>
            </a:r>
          </a:p>
          <a:p>
            <a:r>
              <a:rPr lang="en-US" sz="2800" b="1" dirty="0">
                <a:latin typeface="Bookman Old Style" panose="02050604050505020204" pitchFamily="18" charset="0"/>
              </a:rPr>
              <a:t> Owning real estate with adult child avoids </a:t>
            </a:r>
            <a:r>
              <a:rPr lang="en-US" sz="2800" b="1" dirty="0" smtClean="0">
                <a:latin typeface="Bookman Old Style" panose="02050604050505020204" pitchFamily="18" charset="0"/>
              </a:rPr>
              <a:t>probate – maybe &amp; maybe not</a:t>
            </a:r>
            <a:endParaRPr lang="en-US" sz="2800" b="1" dirty="0">
              <a:latin typeface="Bookman Old Style" panose="02050604050505020204" pitchFamily="18" charset="0"/>
            </a:endParaRPr>
          </a:p>
          <a:p>
            <a:endParaRPr lang="en-US" sz="2000" b="1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09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Common Estate Planning Mistakes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05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sosceles Triangle 8">
            <a:extLst>
              <a:ext uri="{FF2B5EF4-FFF2-40B4-BE49-F238E27FC236}">
                <a16:creationId xmlns:a16="http://schemas.microsoft.com/office/drawing/2014/main" xmlns="" id="{E7038D70-4165-4B7C-81B1-689029C47D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2" descr="Related image">
            <a:extLst>
              <a:ext uri="{FF2B5EF4-FFF2-40B4-BE49-F238E27FC236}">
                <a16:creationId xmlns:a16="http://schemas.microsoft.com/office/drawing/2014/main" xmlns="" id="{44104657-C172-D045-802A-0F0AF837C4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" b="3508"/>
          <a:stretch/>
        </p:blipFill>
        <p:spPr bwMode="auto">
          <a:xfrm>
            <a:off x="6129405" y="609600"/>
            <a:ext cx="3144597" cy="260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porcupine hd attack">
            <a:extLst>
              <a:ext uri="{FF2B5EF4-FFF2-40B4-BE49-F238E27FC236}">
                <a16:creationId xmlns:a16="http://schemas.microsoft.com/office/drawing/2014/main" xmlns="" id="{67217D7C-9BDA-9940-879A-9066F94D28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" r="-6" b="-6"/>
          <a:stretch/>
        </p:blipFill>
        <p:spPr bwMode="auto">
          <a:xfrm>
            <a:off x="6129405" y="3439947"/>
            <a:ext cx="3144597" cy="260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5222281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Mistake #1:  Failure to Protect Your Low Hanging Fruit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01" y="2160589"/>
            <a:ext cx="5211607" cy="3880773"/>
          </a:xfrm>
        </p:spPr>
        <p:txBody>
          <a:bodyPr>
            <a:norm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sz="2000" b="1" dirty="0">
                <a:latin typeface="Bookman Old Style" panose="02050604050505020204" pitchFamily="18" charset="0"/>
              </a:rPr>
              <a:t>What assets are low hanging fruit?</a:t>
            </a:r>
          </a:p>
          <a:p>
            <a:r>
              <a:rPr lang="en-US" sz="2000" b="1" dirty="0">
                <a:latin typeface="Bookman Old Style" panose="02050604050505020204" pitchFamily="18" charset="0"/>
              </a:rPr>
              <a:t> Is it a porcupine or a fat duck?</a:t>
            </a:r>
          </a:p>
          <a:p>
            <a:endParaRPr lang="en-US" sz="2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31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What Makes a Fat Duck?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b="1" dirty="0">
                <a:latin typeface="Bookman Old Style" panose="02050604050505020204" pitchFamily="18" charset="0"/>
              </a:rPr>
              <a:t>Title in your individual name – and loaded with insurance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 Title in single member LLC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 Multiple properties in same LLC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 LLC without an anti-Olmstead Operating Agreement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22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Makes A Fat Duck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>
                <a:latin typeface="Bookman Old Style" panose="02050604050505020204" pitchFamily="18" charset="0"/>
              </a:rPr>
              <a:t> Title in name of a sub-s corporation:  Not Fat Duck but not optimal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Title in name of corporation – and no annual minutes or corporate Bank account</a:t>
            </a:r>
          </a:p>
          <a:p>
            <a:pPr indent="-285750"/>
            <a:r>
              <a:rPr lang="en-US" sz="2400" b="1" dirty="0">
                <a:latin typeface="Bookman Old Style" panose="02050604050505020204" pitchFamily="18" charset="0"/>
              </a:rPr>
              <a:t> Watch out for the wolves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05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14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sosceles Triangle 8">
            <a:extLst>
              <a:ext uri="{FF2B5EF4-FFF2-40B4-BE49-F238E27FC236}">
                <a16:creationId xmlns:a16="http://schemas.microsoft.com/office/drawing/2014/main" xmlns="" id="{E7038D70-4165-4B7C-81B1-689029C47D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2" descr="Related image">
            <a:extLst>
              <a:ext uri="{FF2B5EF4-FFF2-40B4-BE49-F238E27FC236}">
                <a16:creationId xmlns:a16="http://schemas.microsoft.com/office/drawing/2014/main" xmlns="" id="{44104657-C172-D045-802A-0F0AF837C4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" b="3508"/>
          <a:stretch/>
        </p:blipFill>
        <p:spPr bwMode="auto">
          <a:xfrm>
            <a:off x="134066" y="1711105"/>
            <a:ext cx="4015881" cy="3322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porcupine hd attack">
            <a:extLst>
              <a:ext uri="{FF2B5EF4-FFF2-40B4-BE49-F238E27FC236}">
                <a16:creationId xmlns:a16="http://schemas.microsoft.com/office/drawing/2014/main" xmlns="" id="{67217D7C-9BDA-9940-879A-9066F94D28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" r="-6" b="-6"/>
          <a:stretch/>
        </p:blipFill>
        <p:spPr bwMode="auto">
          <a:xfrm>
            <a:off x="5341546" y="1617067"/>
            <a:ext cx="4129542" cy="34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5222281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Who Survives?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01" y="2160589"/>
            <a:ext cx="5211607" cy="3880773"/>
          </a:xfrm>
        </p:spPr>
        <p:txBody>
          <a:bodyPr>
            <a:norm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74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Moral of the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Understand the Porcupine Strategy:  Make Assets Unattractive to Creditors</a:t>
            </a:r>
          </a:p>
          <a:p>
            <a:r>
              <a:rPr lang="en-US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The “No Fat Ducks Rule”</a:t>
            </a:r>
          </a:p>
        </p:txBody>
      </p:sp>
    </p:spTree>
    <p:extLst>
      <p:ext uri="{BB962C8B-B14F-4D97-AF65-F5344CB8AC3E}">
        <p14:creationId xmlns:p14="http://schemas.microsoft.com/office/powerpoint/2010/main" val="288017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Mistake #2:  Failure to Have An Asset Protection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if you don’t, someone else may</a:t>
            </a: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– as Linus learned the hard way</a:t>
            </a:r>
          </a:p>
        </p:txBody>
      </p:sp>
    </p:spTree>
    <p:extLst>
      <p:ext uri="{BB962C8B-B14F-4D97-AF65-F5344CB8AC3E}">
        <p14:creationId xmlns:p14="http://schemas.microsoft.com/office/powerpoint/2010/main" val="144183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charles schulz cartoons, FORTRESS">
            <a:extLst>
              <a:ext uri="{FF2B5EF4-FFF2-40B4-BE49-F238E27FC236}">
                <a16:creationId xmlns:a16="http://schemas.microsoft.com/office/drawing/2014/main" xmlns="" id="{82FF147C-70F3-314D-860F-945B730DD08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80" r="42635" b="49802"/>
          <a:stretch/>
        </p:blipFill>
        <p:spPr bwMode="auto">
          <a:xfrm>
            <a:off x="1385180" y="1195056"/>
            <a:ext cx="9388444" cy="5033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396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charles schulz cartoons, FORTRESS">
            <a:extLst>
              <a:ext uri="{FF2B5EF4-FFF2-40B4-BE49-F238E27FC236}">
                <a16:creationId xmlns:a16="http://schemas.microsoft.com/office/drawing/2014/main" xmlns="" id="{C0529476-F277-B241-9A43-E1F05FA4FE1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54" t="25108" b="49783"/>
          <a:stretch/>
        </p:blipFill>
        <p:spPr bwMode="auto">
          <a:xfrm>
            <a:off x="1113576" y="1213164"/>
            <a:ext cx="5036179" cy="3669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result for charles schulz cartoons, FORTRESS">
            <a:extLst>
              <a:ext uri="{FF2B5EF4-FFF2-40B4-BE49-F238E27FC236}">
                <a16:creationId xmlns:a16="http://schemas.microsoft.com/office/drawing/2014/main" xmlns="" id="{A0F293DA-EBF9-F146-97CA-F29463C7C16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28" r="50417" b="24427"/>
          <a:stretch/>
        </p:blipFill>
        <p:spPr bwMode="auto">
          <a:xfrm>
            <a:off x="6255169" y="1213164"/>
            <a:ext cx="4563721" cy="36697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8896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charles schulz cartoons, FORTRESS">
            <a:extLst>
              <a:ext uri="{FF2B5EF4-FFF2-40B4-BE49-F238E27FC236}">
                <a16:creationId xmlns:a16="http://schemas.microsoft.com/office/drawing/2014/main" xmlns="" id="{76B19E6A-9FDE-2E47-8BD6-949D3084EB7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4" t="50412" b="24860"/>
          <a:stretch/>
        </p:blipFill>
        <p:spPr bwMode="auto">
          <a:xfrm>
            <a:off x="1294646" y="1131683"/>
            <a:ext cx="9379389" cy="51514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0581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charles schulz cartoons, FORTRESS">
            <a:extLst>
              <a:ext uri="{FF2B5EF4-FFF2-40B4-BE49-F238E27FC236}">
                <a16:creationId xmlns:a16="http://schemas.microsoft.com/office/drawing/2014/main" xmlns="" id="{D90BAFCD-7004-AC45-AE4B-F6C20ECF68A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" t="75521" r="33358" b="1843"/>
          <a:stretch/>
        </p:blipFill>
        <p:spPr bwMode="auto">
          <a:xfrm>
            <a:off x="1466661" y="1294646"/>
            <a:ext cx="8369235" cy="35042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638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charles schulz cartoons, FORTRESS">
            <a:extLst>
              <a:ext uri="{FF2B5EF4-FFF2-40B4-BE49-F238E27FC236}">
                <a16:creationId xmlns:a16="http://schemas.microsoft.com/office/drawing/2014/main" xmlns="" id="{85A3B404-9E73-604F-BFE0-F4652A1F4DC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49" t="75449" r="-549" b="1317"/>
          <a:stretch/>
        </p:blipFill>
        <p:spPr bwMode="auto">
          <a:xfrm>
            <a:off x="3232087" y="570368"/>
            <a:ext cx="5957180" cy="55407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81494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Away Points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Have an Asset Protection Strategy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Take Advantage of Florida laws!!!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If necessary, take advantage of laws of other states:</a:t>
            </a:r>
          </a:p>
          <a:p>
            <a:pPr lvl="2"/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Nevada, Delaware, South Dakota, Alaska</a:t>
            </a:r>
          </a:p>
          <a:p>
            <a:pPr marL="400050" indent="-285750"/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Make Sure Your Strategy is Up to date</a:t>
            </a:r>
          </a:p>
          <a:p>
            <a:pPr marL="400050" indent="-285750"/>
            <a:r>
              <a:rPr lang="en-US" sz="20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Not </a:t>
            </a:r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such thing as “bullet proof” strategy Or Impregnable Fortress</a:t>
            </a:r>
          </a:p>
          <a:p>
            <a:r>
              <a:rPr lang="en-US" sz="2000" b="1" dirty="0">
                <a:latin typeface="Bookman Old Style" panose="02050604050505020204" pitchFamily="18" charset="0"/>
              </a:rPr>
              <a:t>But Plenty of Powerful Legal Tools and </a:t>
            </a:r>
            <a:r>
              <a:rPr lang="en-US" sz="2000" b="1" dirty="0" smtClean="0">
                <a:latin typeface="Bookman Old Style" panose="02050604050505020204" pitchFamily="18" charset="0"/>
              </a:rPr>
              <a:t>Strategies</a:t>
            </a:r>
            <a:endParaRPr lang="en-US" sz="2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39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Mistake #3:  Waiting Too Long To Take Action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latin typeface="Bookman Old Style" panose="02050604050505020204" pitchFamily="18" charset="0"/>
              </a:rPr>
              <a:t>Plan when you can</a:t>
            </a:r>
          </a:p>
          <a:p>
            <a:pPr lvl="1"/>
            <a:r>
              <a:rPr lang="en-US" sz="2000" b="1" dirty="0">
                <a:latin typeface="Bookman Old Style" panose="02050604050505020204" pitchFamily="18" charset="0"/>
              </a:rPr>
              <a:t>If you lack capacity – you are looking at court </a:t>
            </a:r>
            <a:r>
              <a:rPr lang="en-US" sz="2000" b="1" dirty="0" smtClean="0">
                <a:latin typeface="Bookman Old Style" panose="02050604050505020204" pitchFamily="18" charset="0"/>
              </a:rPr>
              <a:t>intervention  (See Glen Campbell estate)</a:t>
            </a:r>
            <a:endParaRPr lang="en-US" sz="2000" b="1" dirty="0">
              <a:latin typeface="Bookman Old Style" panose="02050604050505020204" pitchFamily="18" charset="0"/>
            </a:endParaRPr>
          </a:p>
          <a:p>
            <a:r>
              <a:rPr lang="en-US" sz="2000" b="1" dirty="0">
                <a:latin typeface="Bookman Old Style" panose="02050604050505020204" pitchFamily="18" charset="0"/>
              </a:rPr>
              <a:t>Crisis planning is expensive and your options are limited</a:t>
            </a:r>
          </a:p>
          <a:p>
            <a:r>
              <a:rPr lang="en-US" sz="2000" b="1" dirty="0">
                <a:latin typeface="Bookman Old Style" panose="02050604050505020204" pitchFamily="18" charset="0"/>
              </a:rPr>
              <a:t>Solution:  Act Now</a:t>
            </a:r>
          </a:p>
          <a:p>
            <a:r>
              <a:rPr lang="en-US" sz="2000" b="1" dirty="0">
                <a:latin typeface="Bookman Old Style" panose="02050604050505020204" pitchFamily="18" charset="0"/>
              </a:rPr>
              <a:t>Even if the choices are not perfect – usually never perfect</a:t>
            </a:r>
          </a:p>
          <a:p>
            <a:r>
              <a:rPr lang="en-US" sz="2000" b="1" dirty="0">
                <a:latin typeface="Bookman Old Style" panose="02050604050505020204" pitchFamily="18" charset="0"/>
              </a:rPr>
              <a:t>Linus may agree</a:t>
            </a: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405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133" y="1508369"/>
            <a:ext cx="7783884" cy="2711938"/>
          </a:xfrm>
        </p:spPr>
      </p:pic>
    </p:spTree>
    <p:extLst>
      <p:ext uri="{BB962C8B-B14F-4D97-AF65-F5344CB8AC3E}">
        <p14:creationId xmlns:p14="http://schemas.microsoft.com/office/powerpoint/2010/main" val="34886380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070" y="1924333"/>
            <a:ext cx="8240946" cy="2753173"/>
          </a:xfrm>
        </p:spPr>
      </p:pic>
    </p:spTree>
    <p:extLst>
      <p:ext uri="{BB962C8B-B14F-4D97-AF65-F5344CB8AC3E}">
        <p14:creationId xmlns:p14="http://schemas.microsoft.com/office/powerpoint/2010/main" val="1944966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375" y="1768175"/>
            <a:ext cx="5195509" cy="3591281"/>
          </a:xfrm>
        </p:spPr>
      </p:pic>
    </p:spTree>
    <p:extLst>
      <p:ext uri="{BB962C8B-B14F-4D97-AF65-F5344CB8AC3E}">
        <p14:creationId xmlns:p14="http://schemas.microsoft.com/office/powerpoint/2010/main" val="3800494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032" y="1469943"/>
            <a:ext cx="6290568" cy="4297811"/>
          </a:xfrm>
        </p:spPr>
      </p:pic>
    </p:spTree>
    <p:extLst>
      <p:ext uri="{BB962C8B-B14F-4D97-AF65-F5344CB8AC3E}">
        <p14:creationId xmlns:p14="http://schemas.microsoft.com/office/powerpoint/2010/main" val="7032877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167" y="1344917"/>
            <a:ext cx="7162656" cy="3587567"/>
          </a:xfrm>
        </p:spPr>
      </p:pic>
    </p:spTree>
    <p:extLst>
      <p:ext uri="{BB962C8B-B14F-4D97-AF65-F5344CB8AC3E}">
        <p14:creationId xmlns:p14="http://schemas.microsoft.com/office/powerpoint/2010/main" val="11847295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291" y="826477"/>
            <a:ext cx="4603311" cy="4626464"/>
          </a:xfrm>
        </p:spPr>
      </p:pic>
    </p:spTree>
    <p:extLst>
      <p:ext uri="{BB962C8B-B14F-4D97-AF65-F5344CB8AC3E}">
        <p14:creationId xmlns:p14="http://schemas.microsoft.com/office/powerpoint/2010/main" val="32070892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Mistake #4:  Failure to have a master plan for you – and your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Bookman Old Style" panose="02050604050505020204" pitchFamily="18" charset="0"/>
              </a:rPr>
              <a:t>Everyone needs a Master Plan – loving, caring instructions to care for you and your loved ones</a:t>
            </a:r>
          </a:p>
          <a:p>
            <a:pPr marL="0" indent="0">
              <a:buNone/>
            </a:pPr>
            <a:endParaRPr lang="en-US" sz="2400" b="1" dirty="0">
              <a:latin typeface="Bookman Old Style" panose="02050604050505020204" pitchFamily="18" charset="0"/>
            </a:endParaRPr>
          </a:p>
          <a:p>
            <a:r>
              <a:rPr lang="en-US" sz="2400" b="1" dirty="0">
                <a:latin typeface="Bookman Old Style" panose="02050604050505020204" pitchFamily="18" charset="0"/>
              </a:rPr>
              <a:t>Can this be done by an attorney who does not specialize in estate planning?</a:t>
            </a:r>
          </a:p>
          <a:p>
            <a:pPr marL="457200" lvl="1" indent="0">
              <a:buNone/>
            </a:pPr>
            <a:endParaRPr lang="en-US" sz="2400" b="1" dirty="0">
              <a:latin typeface="Bookman Old Style" panose="02050604050505020204" pitchFamily="18" charset="0"/>
            </a:endParaRPr>
          </a:p>
          <a:p>
            <a:pPr indent="-285750"/>
            <a:r>
              <a:rPr lang="en-US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 Like any building you need a good foundation</a:t>
            </a:r>
          </a:p>
        </p:txBody>
      </p:sp>
    </p:spTree>
    <p:extLst>
      <p:ext uri="{BB962C8B-B14F-4D97-AF65-F5344CB8AC3E}">
        <p14:creationId xmlns:p14="http://schemas.microsoft.com/office/powerpoint/2010/main" val="4271870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507CBF7-388C-1449-B9ED-15DAB3859F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2" b="73079"/>
          <a:stretch/>
        </p:blipFill>
        <p:spPr>
          <a:xfrm>
            <a:off x="1245266" y="1142433"/>
            <a:ext cx="9323087" cy="341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157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88765B8-7588-EB49-AEE0-7AD8416A0E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02" t="27046" r="248" b="48345"/>
          <a:stretch/>
        </p:blipFill>
        <p:spPr>
          <a:xfrm>
            <a:off x="1640503" y="1072662"/>
            <a:ext cx="10033124" cy="336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366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300EB2A-98E7-EC47-BFBD-3C0FE6F12A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568" r="502" b="24277"/>
          <a:stretch/>
        </p:blipFill>
        <p:spPr>
          <a:xfrm>
            <a:off x="1442071" y="1468315"/>
            <a:ext cx="9858792" cy="325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510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2F3427A-61CA-5E4A-A259-33F5EBC985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377" r="402"/>
          <a:stretch/>
        </p:blipFill>
        <p:spPr>
          <a:xfrm>
            <a:off x="1419597" y="1872762"/>
            <a:ext cx="9707141" cy="326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050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Lesson #1: Plan for the Storms -</a:t>
            </a:r>
            <a:b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Have a Good Estate Plan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One that will protect and provide for you for your life</a:t>
            </a:r>
          </a:p>
          <a:p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One that will help protect your children from the storms of life</a:t>
            </a:r>
          </a:p>
          <a:p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Crystal Clear</a:t>
            </a:r>
          </a:p>
          <a:p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Flexible</a:t>
            </a:r>
          </a:p>
          <a:p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Avoids Court Intervention in event of mental incapacity</a:t>
            </a:r>
          </a:p>
          <a:p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Avoid Court intervention upon death</a:t>
            </a:r>
          </a:p>
          <a:p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Keeps Legal Control in Your Family – with those you trust and you have selected to take charge</a:t>
            </a:r>
          </a:p>
          <a:p>
            <a:endParaRPr lang="en-US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0752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4 Basic Legal Tools Most Persons Should have 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Note: These are legal tools virtually everyone should have 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	Regardless of whether you have $10,000 or much more</a:t>
            </a:r>
          </a:p>
          <a:p>
            <a:endParaRPr lang="en-US" sz="20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Living Revocable Trust that is properly Funded</a:t>
            </a:r>
          </a:p>
          <a:p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Durable Power of Attorney</a:t>
            </a:r>
          </a:p>
          <a:p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Health Care Surrogate</a:t>
            </a:r>
          </a:p>
          <a:p>
            <a:r>
              <a:rPr lang="en-US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Pour-Over Will</a:t>
            </a:r>
          </a:p>
          <a:p>
            <a:r>
              <a:rPr lang="en-US" sz="2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Note:  May not fulfill your wishes if not Up-to-date</a:t>
            </a:r>
          </a:p>
        </p:txBody>
      </p:sp>
    </p:spTree>
    <p:extLst>
      <p:ext uri="{BB962C8B-B14F-4D97-AF65-F5344CB8AC3E}">
        <p14:creationId xmlns:p14="http://schemas.microsoft.com/office/powerpoint/2010/main" val="38251110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Fable Of the Porcupine and Duck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have assets that are protected – and exposed</a:t>
            </a:r>
          </a:p>
        </p:txBody>
      </p:sp>
    </p:spTree>
    <p:extLst>
      <p:ext uri="{BB962C8B-B14F-4D97-AF65-F5344CB8AC3E}">
        <p14:creationId xmlns:p14="http://schemas.microsoft.com/office/powerpoint/2010/main" val="6896622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1885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lated imag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69" y="1248509"/>
            <a:ext cx="5029199" cy="3719146"/>
          </a:xfrm>
          <a:prstGeom prst="rect">
            <a:avLst/>
          </a:prstGeom>
          <a:noFill/>
          <a:extLst/>
        </p:spPr>
      </p:pic>
      <p:pic>
        <p:nvPicPr>
          <p:cNvPr id="3" name="Picture 2" descr="Image result for porcupine hd attack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568" y="1248509"/>
            <a:ext cx="4149970" cy="3719144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33782595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Porcupine </a:t>
            </a:r>
            <a:b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Asset Protection Philosophy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615" y="2110154"/>
            <a:ext cx="9243400" cy="460828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Your Assets As Unattractive as Possible to Attack</a:t>
            </a:r>
          </a:p>
          <a:p>
            <a:pPr lvl="1"/>
            <a:endParaRPr lang="en-US" b="1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5534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Porcupine </a:t>
            </a:r>
            <a:b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Asset Protection Philosophy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615" y="2110154"/>
            <a:ext cx="9243400" cy="460828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Make Your Assets As Unattractive as Possible to Attack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Timely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based upon concealment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Full advantage of Florida law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 Protection Trust as a core planning tool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 Protection Plan integrated with Estate Plan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Insurance as war chest</a:t>
            </a:r>
          </a:p>
          <a:p>
            <a:pPr lvl="1"/>
            <a:endParaRPr lang="en-US" b="1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735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Dogmatic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57981" y="1803538"/>
            <a:ext cx="9708427" cy="4886020"/>
          </a:xfrm>
        </p:spPr>
        <p:txBody>
          <a:bodyPr>
            <a:normAutofit lnSpcReduction="10000"/>
          </a:bodyPr>
          <a:lstStyle/>
          <a:p>
            <a:pPr marL="0" lvl="0" indent="0">
              <a:buClrTx/>
              <a:buSzPct val="100000"/>
              <a:buNone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Bias toward domestic planning vs. off-shore planning</a:t>
            </a:r>
          </a:p>
          <a:p>
            <a:pPr marL="0" lvl="0" indent="0">
              <a:buClrTx/>
              <a:buSzPct val="100000"/>
              <a:buNone/>
            </a:pP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ClrTx/>
              <a:buSzPct val="100000"/>
              <a:buNone/>
            </a:pP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2.	Targeted to your unique risks and bundle of assets</a:t>
            </a:r>
          </a:p>
          <a:p>
            <a:pPr marL="0" lvl="0" indent="0">
              <a:buClrTx/>
              <a:buSzPct val="100000"/>
              <a:buNone/>
            </a:pP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ClrTx/>
              <a:buSzPct val="100000"/>
              <a:buNone/>
            </a:pP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3.	Multiple options/strategies</a:t>
            </a:r>
          </a:p>
          <a:p>
            <a:pPr marL="0" lvl="0" indent="0">
              <a:buClrTx/>
              <a:buSzPct val="100000"/>
              <a:buNone/>
            </a:pP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ClrTx/>
              <a:buSzPct val="100000"/>
              <a:buNone/>
            </a:pP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4.	Multiple layers</a:t>
            </a:r>
          </a:p>
          <a:p>
            <a:pPr marL="1371600" lvl="3" indent="0">
              <a:buClrTx/>
              <a:buSzPct val="100000"/>
              <a:buNone/>
            </a:pP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ClrTx/>
              <a:buSzPct val="100000"/>
              <a:buNone/>
            </a:pP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No such thing as “Bullet proof” </a:t>
            </a:r>
            <a:r>
              <a:rPr lang="en-US" dirty="0"/>
              <a:t>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2137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Timing Is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Critical!!!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1416" y="1930400"/>
            <a:ext cx="6329394" cy="3880773"/>
          </a:xfrm>
        </p:spPr>
        <p:txBody>
          <a:bodyPr>
            <a:normAutofit/>
          </a:bodyPr>
          <a:lstStyle/>
          <a:p>
            <a:pPr marL="0" indent="0">
              <a:buClrTx/>
              <a:buSzPct val="100000"/>
              <a:buNone/>
            </a:pPr>
            <a:endParaRPr lang="en-US" sz="2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Tx/>
              <a:buSzPct val="100000"/>
              <a:buFont typeface="+mj-lt"/>
              <a:buAutoNum type="arabicPeriod"/>
            </a:pP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s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FUFTA: Florida Uniform Fraudulent Transfer Act, F.S. 726</a:t>
            </a:r>
            <a:endParaRPr lang="en-US" sz="2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Tx/>
              <a:buSzPct val="100000"/>
              <a:buNone/>
            </a:pP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Cannot “hinder, delay, or defraud” 	creditors</a:t>
            </a:r>
          </a:p>
          <a:p>
            <a:pPr marL="457200" indent="-457200">
              <a:buClrTx/>
              <a:buSzPct val="100000"/>
              <a:buAutoNum type="arabicPeriod" startAt="2"/>
            </a:pPr>
            <a:r>
              <a:rPr lang="en-US" sz="2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 when waters are quiet</a:t>
            </a: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before</a:t>
            </a:r>
          </a:p>
          <a:p>
            <a:pPr marL="0" indent="0">
              <a:buClrTx/>
              <a:buSzPct val="100000"/>
              <a:buNone/>
            </a:pP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receive summons or default on payment</a:t>
            </a:r>
          </a:p>
          <a:p>
            <a:pPr marL="0" indent="0">
              <a:buClrTx/>
              <a:buSzPct val="100000"/>
              <a:buNone/>
            </a:pPr>
            <a:endParaRPr lang="en-US" sz="2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Tx/>
              <a:buSzPct val="100000"/>
              <a:buNone/>
            </a:pPr>
            <a:endParaRPr lang="en-US" sz="2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Tx/>
              <a:buSzPct val="100000"/>
              <a:buFont typeface="+mj-lt"/>
              <a:buAutoNum type="arabicPeriod"/>
            </a:pPr>
            <a:endParaRPr lang="en-US" sz="2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63616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Based Upon Concealment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669" y="1749669"/>
            <a:ext cx="8667333" cy="4291693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Tempting to transfer to family member</a:t>
            </a:r>
          </a:p>
          <a:p>
            <a:pPr marL="457200" lvl="1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	 Risky: Likely can be clawed back – if not given back</a:t>
            </a: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	 You have just made a gift – and there are gift tax issues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power of modern discovery laws in all U.S. courts</a:t>
            </a: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reach everything you emailed, texted,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instagramed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transferred, metadata, or tape recorded. (e.g. Hillary,  Robert Mueller)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Attorney-client privilege not Sacred.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3301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Full Advantage of Florida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or low cost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Florida law offers multiple benefits for homeowners and business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go to Cayman Islands when you have Florida homestead?</a:t>
            </a:r>
          </a:p>
        </p:txBody>
      </p:sp>
    </p:spTree>
    <p:extLst>
      <p:ext uri="{BB962C8B-B14F-4D97-AF65-F5344CB8AC3E}">
        <p14:creationId xmlns:p14="http://schemas.microsoft.com/office/powerpoint/2010/main" val="2583600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FACES OF FLORIDA HOMESTEAD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$50,000 DEDUCTION ON PROPERTY TAXES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3% Save Our Homes Cap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BIG ONE: Protection against forced sale , i.e., foreclosure, protection from creditors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cap on the value of your homestead!</a:t>
            </a:r>
          </a:p>
          <a:p>
            <a:pPr lvl="1"/>
            <a:endParaRPr lang="en-US" sz="2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3224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Florida Law Protections:  Homestead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5" y="1713298"/>
            <a:ext cx="9711891" cy="4668252"/>
          </a:xfrm>
        </p:spPr>
        <p:txBody>
          <a:bodyPr>
            <a:normAutofit/>
          </a:bodyPr>
          <a:lstStyle/>
          <a:p>
            <a:pPr marL="0" indent="0">
              <a:buClrTx/>
              <a:buSzPct val="100000"/>
              <a:buNone/>
            </a:pPr>
            <a:r>
              <a:rPr lang="en-US" sz="25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Best and Biggest Florida Protection: FLORIDA HOMESTEAD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reason to move to Florida (Remember the Juice: O.J.)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Havoco</a:t>
            </a:r>
            <a:r>
              <a:rPr lang="en-US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1991 Florida Supreme Court Decision, 790 So. 2</a:t>
            </a:r>
            <a:r>
              <a:rPr lang="en-US" sz="25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1018 (Fla. 2001)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Havoco obtained a $15,000 judgment against Hill.   3 days before the judgment became enforceable, Hill purchased a $650,000 property claiming to make this property his homestead. Creditors argued property could not be protected homestead because Hill converted non-exempt assets into the homestead with the intent to defraud his creditors.  </a:t>
            </a:r>
            <a:r>
              <a:rPr lang="en-US" sz="2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Despite the obvious intent to defraud the creditors, the court found the homestead was protected. 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endParaRPr lang="en-US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endParaRPr lang="en-US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3903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85774" y="3304516"/>
            <a:ext cx="86296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s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en-US" altLang="es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Away Points for Florida Homestead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02337"/>
            <a:ext cx="9100409" cy="4617806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9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Never transfer homestead  to corporation, LLC or any entity other than a revocable trust:  </a:t>
            </a:r>
            <a:r>
              <a:rPr lang="en-US" sz="9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Check Your Deed!</a:t>
            </a:r>
          </a:p>
          <a:p>
            <a:pPr lvl="0"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9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 must  occupy and intend it to be your permanent residence.  </a:t>
            </a:r>
          </a:p>
          <a:p>
            <a:pPr lvl="1"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US" sz="9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 rent out for short time and still maintain homestead,</a:t>
            </a:r>
          </a:p>
          <a:p>
            <a:pPr marL="457200" lvl="1" indent="0">
              <a:lnSpc>
                <a:spcPct val="200000"/>
              </a:lnSpc>
              <a:spcBef>
                <a:spcPts val="0"/>
              </a:spcBef>
              <a:buClrTx/>
              <a:buSzPct val="100000"/>
              <a:buNone/>
              <a:tabLst>
                <a:tab pos="914400" algn="l"/>
              </a:tabLst>
            </a:pPr>
            <a:r>
              <a:rPr lang="en-US" sz="9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</a:t>
            </a:r>
            <a:r>
              <a:rPr lang="en-US" sz="9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 be careful here</a:t>
            </a:r>
          </a:p>
          <a:p>
            <a:pPr lvl="1"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US" sz="9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Does not need to be “continuous uninterrupted physical presence”</a:t>
            </a:r>
          </a:p>
          <a:p>
            <a:pPr lvl="0"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tabLst>
                <a:tab pos="457200" algn="l"/>
              </a:tabLst>
            </a:pPr>
            <a:endParaRPr lang="en-US" sz="45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8525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Away Points for Florida homestead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638" y="1386038"/>
            <a:ext cx="10048775" cy="5351645"/>
          </a:xfrm>
        </p:spPr>
        <p:txBody>
          <a:bodyPr>
            <a:normAutofit fontScale="25000" lnSpcReduction="20000"/>
          </a:bodyPr>
          <a:lstStyle/>
          <a:p>
            <a:pPr marL="0" lvl="0" indent="0">
              <a:lnSpc>
                <a:spcPct val="200000"/>
              </a:lnSpc>
              <a:spcBef>
                <a:spcPts val="0"/>
              </a:spcBef>
              <a:buClrTx/>
              <a:buSzPct val="100000"/>
              <a:buNone/>
              <a:tabLst>
                <a:tab pos="457200" algn="l"/>
              </a:tabLst>
            </a:pPr>
            <a:r>
              <a:rPr lang="en-US" sz="8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	</a:t>
            </a:r>
            <a:r>
              <a:rPr lang="en-US" sz="9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you have more than ½ acre in a municipality, only ½ acre is protected</a:t>
            </a:r>
          </a:p>
          <a:p>
            <a:pPr marL="457200" lvl="1" indent="0">
              <a:lnSpc>
                <a:spcPct val="200000"/>
              </a:lnSpc>
              <a:spcBef>
                <a:spcPts val="0"/>
              </a:spcBef>
              <a:buClrTx/>
              <a:buSzPct val="100000"/>
              <a:buNone/>
              <a:tabLst>
                <a:tab pos="457200" algn="l"/>
              </a:tabLst>
            </a:pPr>
            <a:r>
              <a:rPr lang="en-US" sz="9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Note:  </a:t>
            </a:r>
            <a:r>
              <a:rPr lang="en-US" sz="9600" b="1" u="sng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Davie or Southwest Ranches</a:t>
            </a:r>
          </a:p>
          <a:p>
            <a:pPr marL="0" lvl="0" indent="0">
              <a:lnSpc>
                <a:spcPct val="200000"/>
              </a:lnSpc>
              <a:spcBef>
                <a:spcPts val="0"/>
              </a:spcBef>
              <a:buClrTx/>
              <a:buSzPct val="100000"/>
              <a:buNone/>
              <a:tabLst>
                <a:tab pos="457200" algn="l"/>
              </a:tabLst>
            </a:pPr>
            <a:r>
              <a:rPr lang="en-US" sz="9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	Non – residents citizens cannot qualify – but non-U.S. citizens who are Florida residents with a Green Card can</a:t>
            </a:r>
          </a:p>
          <a:p>
            <a:pPr marL="0" lvl="0" indent="0">
              <a:lnSpc>
                <a:spcPct val="200000"/>
              </a:lnSpc>
              <a:spcBef>
                <a:spcPts val="0"/>
              </a:spcBef>
              <a:buClrTx/>
              <a:buSzPct val="100000"/>
              <a:buNone/>
              <a:tabLst>
                <a:tab pos="457200" algn="l"/>
              </a:tabLst>
            </a:pPr>
            <a:r>
              <a:rPr lang="en-US" sz="9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	If you sell your homestead, keep proceeds in separate account and reinvest in new homestead within </a:t>
            </a:r>
            <a:r>
              <a:rPr lang="en-US" sz="9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reasonable time </a:t>
            </a:r>
            <a:r>
              <a:rPr lang="en-US" sz="9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9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NOT COMMINGLE FUNDS!</a:t>
            </a:r>
          </a:p>
          <a:p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9673894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819206" cy="132080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Other Florida Law Protections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22847"/>
            <a:ext cx="8601420" cy="3965683"/>
          </a:xfrm>
        </p:spPr>
        <p:txBody>
          <a:bodyPr>
            <a:normAutofit/>
          </a:bodyPr>
          <a:lstStyle/>
          <a:p>
            <a:pPr lvl="1">
              <a:buClrTx/>
              <a:buSzPct val="100000"/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IRA &amp; Qualified Plan Benefits</a:t>
            </a:r>
          </a:p>
          <a:p>
            <a:pPr lvl="1">
              <a:buClrTx/>
              <a:buSzPct val="100000"/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Wage Exemption</a:t>
            </a:r>
          </a:p>
          <a:p>
            <a:pPr lvl="1">
              <a:buClrTx/>
              <a:buSzPct val="100000"/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Wage Accounts  - but only for 6 months</a:t>
            </a:r>
          </a:p>
          <a:p>
            <a:pPr lvl="1">
              <a:buClrTx/>
              <a:buSzPct val="100000"/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Insurance: both term and cash value</a:t>
            </a:r>
          </a:p>
          <a:p>
            <a:pPr lvl="1">
              <a:buClrTx/>
              <a:buSzPct val="100000"/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Annuities</a:t>
            </a:r>
          </a:p>
          <a:p>
            <a:endParaRPr lang="es-US" b="1" dirty="0"/>
          </a:p>
          <a:p>
            <a:endParaRPr lang="es-US" b="1" dirty="0"/>
          </a:p>
          <a:p>
            <a:endParaRPr lang="es-US" dirty="0"/>
          </a:p>
          <a:p>
            <a:pPr marL="457200" lvl="1" indent="0">
              <a:buNone/>
            </a:pPr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32964119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781" y="618495"/>
            <a:ext cx="8378254" cy="141962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Tenancy By Entirety for Real Property</a:t>
            </a:r>
            <a:endParaRPr lang="es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781" y="1655545"/>
            <a:ext cx="8823935" cy="2875826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Vs. Creditor of Only 1 Spouse: Good</a:t>
            </a:r>
            <a:endParaRPr lang="es-US" sz="25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Vs. Creditor of Both Spouses:  Bad</a:t>
            </a:r>
          </a:p>
          <a:p>
            <a:pPr>
              <a:lnSpc>
                <a:spcPct val="2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5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Ex:  Both spouses sign personal guarantee on a business loan</a:t>
            </a:r>
            <a:endParaRPr lang="es-US" sz="25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US" b="1" dirty="0"/>
          </a:p>
        </p:txBody>
      </p:sp>
    </p:spTree>
    <p:extLst>
      <p:ext uri="{BB962C8B-B14F-4D97-AF65-F5344CB8AC3E}">
        <p14:creationId xmlns:p14="http://schemas.microsoft.com/office/powerpoint/2010/main" val="526800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Away Points for Tenancy By Entireties -  TBE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No Protection for creditor against Husband &amp; Wife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lose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Protection if one spouse dies</a:t>
            </a:r>
          </a:p>
          <a:p>
            <a:pPr marL="457200" indent="-457200">
              <a:buAutoNum type="arabicPeriod" startAt="3"/>
            </a:pP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Underused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Overused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Away: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If married, why not have all savings and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checkings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accounts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Tenants by Entireties?   It is Free!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3875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231" y="2055851"/>
            <a:ext cx="8659258" cy="1183107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Using Florida Business Entities for </a:t>
            </a:r>
            <a:b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Asset Protection</a:t>
            </a:r>
            <a: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0669119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12" y="653667"/>
            <a:ext cx="9039543" cy="1803094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Common Mistake</a:t>
            </a:r>
            <a:endParaRPr lang="es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771" y="2204185"/>
            <a:ext cx="8756784" cy="4133349"/>
          </a:xfrm>
        </p:spPr>
        <p:txBody>
          <a:bodyPr>
            <a:normAutofit/>
          </a:bodyPr>
          <a:lstStyle/>
          <a:p>
            <a:pPr lvl="2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 with bundling multiple properties in the same </a:t>
            </a:r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LLC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9007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89049" y="1217377"/>
            <a:ext cx="7623114" cy="51305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US" dirty="0"/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3008698" y="1680321"/>
            <a:ext cx="1771650" cy="1514475"/>
          </a:xfrm>
          <a:prstGeom prst="ellipse">
            <a:avLst/>
          </a:prstGeom>
          <a:gradFill rotWithShape="1">
            <a:gsLst>
              <a:gs pos="0">
                <a:srgbClr val="B5D5A7"/>
              </a:gs>
              <a:gs pos="50000">
                <a:srgbClr val="AACE99"/>
              </a:gs>
              <a:gs pos="100000">
                <a:srgbClr val="9CCA86"/>
              </a:gs>
            </a:gsLst>
            <a:lin ang="5400000"/>
          </a:gradFill>
          <a:ln w="635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PROPERTY #1</a:t>
            </a: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6594907" y="1680320"/>
            <a:ext cx="1771650" cy="1514475"/>
          </a:xfrm>
          <a:prstGeom prst="ellipse">
            <a:avLst/>
          </a:prstGeom>
          <a:gradFill rotWithShape="1">
            <a:gsLst>
              <a:gs pos="0">
                <a:srgbClr val="FFDD9C"/>
              </a:gs>
              <a:gs pos="50000">
                <a:srgbClr val="FFD78E"/>
              </a:gs>
              <a:gs pos="100000">
                <a:srgbClr val="FFD479"/>
              </a:gs>
            </a:gsLst>
            <a:lin ang="5400000"/>
          </a:gradFill>
          <a:ln w="6350">
            <a:solidFill>
              <a:srgbClr val="FFC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PROPERTY #2</a:t>
            </a: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3008698" y="4027244"/>
            <a:ext cx="1771650" cy="1514475"/>
          </a:xfrm>
          <a:prstGeom prst="ellipse">
            <a:avLst/>
          </a:prstGeom>
          <a:gradFill rotWithShape="1">
            <a:gsLst>
              <a:gs pos="0">
                <a:srgbClr val="F7BDA4"/>
              </a:gs>
              <a:gs pos="50000">
                <a:srgbClr val="F5B195"/>
              </a:gs>
              <a:gs pos="100000">
                <a:srgbClr val="F8A581"/>
              </a:gs>
            </a:gsLst>
            <a:lin ang="5400000"/>
          </a:gradFill>
          <a:ln w="6350">
            <a:solidFill>
              <a:srgbClr val="ED7D3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PROPERTY #3</a:t>
            </a: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6594907" y="4135885"/>
            <a:ext cx="1771650" cy="1514475"/>
          </a:xfrm>
          <a:prstGeom prst="ellipse">
            <a:avLst/>
          </a:prstGeom>
          <a:gradFill rotWithShape="1">
            <a:gsLst>
              <a:gs pos="0">
                <a:srgbClr val="A8B7DF"/>
              </a:gs>
              <a:gs pos="50000">
                <a:srgbClr val="9AABD9"/>
              </a:gs>
              <a:gs pos="100000">
                <a:srgbClr val="879ED7"/>
              </a:gs>
            </a:gsLst>
            <a:lin ang="5400000"/>
          </a:gradFill>
          <a:ln w="6350">
            <a:solidFill>
              <a:srgbClr val="4472C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PROPERTY #4</a:t>
            </a: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089291" y="3241"/>
            <a:ext cx="918982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s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Properties in Same LLC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kumimoji="0" lang="en-US" altLang="es-US" sz="3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Sitting Duck</a:t>
            </a: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9210244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672769"/>
              </p:ext>
            </p:extLst>
          </p:nvPr>
        </p:nvGraphicFramePr>
        <p:xfrm>
          <a:off x="1688121" y="1371598"/>
          <a:ext cx="7183316" cy="47038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916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916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5194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LLC #1</a:t>
                      </a:r>
                      <a:endParaRPr lang="es-US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US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PROPERTY #1</a:t>
                      </a:r>
                      <a:endParaRPr lang="es-US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2" marR="518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LLC #2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US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PROPERTY #2</a:t>
                      </a:r>
                      <a:endParaRPr lang="es-US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2" marR="51842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5194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LLC #3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US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PROPERTY #3</a:t>
                      </a:r>
                      <a:endParaRPr lang="es-US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2" marR="518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LLC #4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US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PROPERTY #4</a:t>
                      </a:r>
                      <a:endParaRPr lang="es-US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2" marR="51842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2" name="Oval 11"/>
          <p:cNvSpPr/>
          <p:nvPr/>
        </p:nvSpPr>
        <p:spPr>
          <a:xfrm>
            <a:off x="2634332" y="1623595"/>
            <a:ext cx="1828800" cy="165735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PROPERTY #1</a:t>
            </a:r>
            <a:endParaRPr lang="es-US" sz="1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169287" y="1623595"/>
            <a:ext cx="1828800" cy="165735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PROPERTY #2</a:t>
            </a:r>
            <a:endParaRPr lang="es-US" sz="1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566227" y="3987020"/>
            <a:ext cx="1828800" cy="165735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PROPERTY #3</a:t>
            </a:r>
            <a:endParaRPr lang="es-US" sz="1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169287" y="3987020"/>
            <a:ext cx="1828800" cy="165735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PROPERTY #4</a:t>
            </a:r>
            <a:endParaRPr lang="es-US" sz="1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634332" y="284719"/>
            <a:ext cx="557114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CONTAIN THE VIRUS!!!</a:t>
            </a:r>
            <a:r>
              <a:rPr kumimoji="0" lang="en-US" altLang="es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kumimoji="0" lang="en-US" altLang="es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2408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8962425" cy="1770043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Florida LLC vs. Corporation:  Why The LLC Provides Higher Quality Asset 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Protection</a:t>
            </a:r>
            <a: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3100388"/>
            <a:ext cx="8596668" cy="294097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s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Exclusive Remedy for Florida LLC is charging order </a:t>
            </a:r>
            <a:r>
              <a:rPr lang="en-US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multi-member</a:t>
            </a:r>
          </a:p>
          <a:p>
            <a:pPr marL="0" indent="0">
              <a:spcBef>
                <a:spcPts val="0"/>
              </a:spcBef>
              <a:buClrTx/>
              <a:buSzPct val="100000"/>
              <a:buNone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s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Remember:  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es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Florida legislature threw Single 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Member</a:t>
            </a:r>
            <a:r>
              <a:rPr lang="es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LLC’s Under </a:t>
            </a:r>
            <a:r>
              <a:rPr lang="es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s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Bus in 2012!</a:t>
            </a:r>
          </a:p>
        </p:txBody>
      </p:sp>
    </p:spTree>
    <p:extLst>
      <p:ext uri="{BB962C8B-B14F-4D97-AF65-F5344CB8AC3E}">
        <p14:creationId xmlns:p14="http://schemas.microsoft.com/office/powerpoint/2010/main" val="38496397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8863273" cy="158275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LLC vs. Corporation: Why the LLC is usually higher quality protection</a:t>
            </a:r>
            <a:endParaRPr lang="es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279" y="1972017"/>
            <a:ext cx="9517621" cy="478491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514350">
              <a:buClrTx/>
              <a:buSzPct val="100000"/>
              <a:buFont typeface="+mj-lt"/>
              <a:buAutoNum type="arabicPeriod"/>
            </a:pPr>
            <a:r>
              <a:rPr lang="en-US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Creditor has only rights of an assignee: Entitled to share in profits when distributed.</a:t>
            </a:r>
          </a:p>
          <a:p>
            <a:pPr marL="914400" lvl="1" indent="-514350">
              <a:buClrTx/>
              <a:buSzPct val="100000"/>
              <a:buFont typeface="+mj-lt"/>
              <a:buAutoNum type="arabicPeriod"/>
            </a:pPr>
            <a:r>
              <a:rPr lang="en-US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voice in LLC when distributions are made</a:t>
            </a:r>
          </a:p>
          <a:p>
            <a:pPr marL="914400" lvl="1" indent="-514350">
              <a:buClrTx/>
              <a:buSzPct val="100000"/>
              <a:buFont typeface="+mj-lt"/>
              <a:buAutoNum type="arabicPeriod"/>
            </a:pPr>
            <a:r>
              <a:rPr lang="en-US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Distributions are made by Manager of the LLC</a:t>
            </a:r>
          </a:p>
          <a:p>
            <a:pPr marL="914400" lvl="1" indent="-514350">
              <a:buClrTx/>
              <a:buSzPct val="100000"/>
              <a:buFont typeface="+mj-lt"/>
              <a:buAutoNum type="arabicPeriod"/>
            </a:pPr>
            <a:r>
              <a:rPr lang="en-US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ability to change Manager </a:t>
            </a:r>
          </a:p>
          <a:p>
            <a:pPr marL="914400" lvl="1" indent="-514350">
              <a:buClrTx/>
              <a:buSzPct val="100000"/>
              <a:buFont typeface="+mj-lt"/>
              <a:buAutoNum type="arabicPeriod"/>
            </a:pPr>
            <a:r>
              <a:rPr lang="en-US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Rev. Ruling 77-137 may require assignee of a partnership to report the income attributable to debtor’s partnership interest</a:t>
            </a:r>
          </a:p>
          <a:p>
            <a:pPr marL="914400" lvl="1" indent="-514350">
              <a:buClrTx/>
              <a:buSzPct val="100000"/>
              <a:buFont typeface="+mj-lt"/>
              <a:buAutoNum type="arabicPeriod"/>
            </a:pPr>
            <a:r>
              <a:rPr lang="en-US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Tactic:  Threaten Creditor with a K-1</a:t>
            </a:r>
          </a:p>
          <a:p>
            <a:pPr marL="0" indent="0">
              <a:spcBef>
                <a:spcPts val="0"/>
              </a:spcBef>
              <a:buNone/>
            </a:pPr>
            <a:endParaRPr lang="es-US" sz="3200" dirty="0"/>
          </a:p>
        </p:txBody>
      </p:sp>
    </p:spTree>
    <p:extLst>
      <p:ext uri="{BB962C8B-B14F-4D97-AF65-F5344CB8AC3E}">
        <p14:creationId xmlns:p14="http://schemas.microsoft.com/office/powerpoint/2010/main" val="26126119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Florida LLC vs. Delaware LLC#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Viable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 if do not have second member</a:t>
            </a:r>
          </a:p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	Delaware Single Member LLC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1218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722589" cy="1648858"/>
          </a:xfrm>
        </p:spPr>
        <p:txBody>
          <a:bodyPr>
            <a:normAutofit/>
          </a:bodyPr>
          <a:lstStyle/>
          <a:p>
            <a:r>
              <a:rPr lang="en-US" sz="33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Why Every LLC Should Have A Robust Asset Protection Operating Agreement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		</a:t>
            </a:r>
            <a:endParaRPr lang="es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51017"/>
            <a:ext cx="8323449" cy="3936274"/>
          </a:xfrm>
        </p:spPr>
        <p:txBody>
          <a:bodyPr>
            <a:normAutofit fontScale="40000" lnSpcReduction="20000"/>
          </a:bodyPr>
          <a:lstStyle/>
          <a:p>
            <a:pPr marL="914400" lvl="1" indent="-514350">
              <a:spcBef>
                <a:spcPts val="0"/>
              </a:spcBef>
              <a:buClrTx/>
              <a:buSzPct val="100000"/>
              <a:buAutoNum type="arabicPeriod"/>
            </a:pP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If no operating agreement, may be considered single member</a:t>
            </a:r>
          </a:p>
          <a:p>
            <a:pPr marL="800100" lvl="2" indent="0">
              <a:spcBef>
                <a:spcPts val="0"/>
              </a:spcBef>
              <a:buClrTx/>
              <a:buSzPct val="100000"/>
              <a:buNone/>
            </a:pP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</a:p>
          <a:p>
            <a:pPr marL="800100" lvl="2" indent="0">
              <a:spcBef>
                <a:spcPts val="0"/>
              </a:spcBef>
              <a:buClrTx/>
              <a:buSzPct val="100000"/>
              <a:buNone/>
            </a:pP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sz="6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Tip:  Articles of Organization + Beautiful Corporate Book =  No Protection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AutoNum type="arabicPeriod"/>
            </a:pP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AutoNum type="arabicPeriod"/>
            </a:pP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Default status: without operating agreement LLC is member-managed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AutoNum type="arabicPeriod"/>
            </a:pP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AutoNum type="arabicPeriod"/>
            </a:pPr>
            <a:r>
              <a:rPr lang="en-US" sz="6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Practice Note:  Do Not Form LLC without strong Operating </a:t>
            </a:r>
            <a:r>
              <a:rPr lang="en-US" sz="6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Agreement with Anti-Olmstead provisions</a:t>
            </a:r>
            <a:endParaRPr lang="en-US" sz="60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AutoNum type="arabicPeriod"/>
            </a:pPr>
            <a:endParaRPr lang="es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AutoNum type="arabicPeriod"/>
            </a:pPr>
            <a:endParaRPr lang="es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AutoNum type="arabicPeriod"/>
            </a:pPr>
            <a:endParaRPr lang="es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914400" algn="l"/>
                <a:tab pos="4181475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endParaRPr lang="es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1689439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What’s Protected – What’s Exposed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5967428"/>
              </p:ext>
            </p:extLst>
          </p:nvPr>
        </p:nvGraphicFramePr>
        <p:xfrm>
          <a:off x="677863" y="2160588"/>
          <a:ext cx="8596312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1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981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EXPOSED – Sitting</a:t>
                      </a:r>
                      <a:r>
                        <a:rPr lang="en-US" b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Ducks</a:t>
                      </a:r>
                      <a:endParaRPr lang="en-US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Florida</a:t>
                      </a:r>
                      <a:r>
                        <a:rPr lang="en-US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Homestead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vacation</a:t>
                      </a:r>
                      <a:r>
                        <a:rPr lang="en-US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house 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IRA’s, 401K,</a:t>
                      </a:r>
                      <a:r>
                        <a:rPr lang="en-US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Qualified Plans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Investment</a:t>
                      </a:r>
                      <a:r>
                        <a:rPr lang="en-US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properties 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Life Insurance</a:t>
                      </a:r>
                      <a:r>
                        <a:rPr lang="en-US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and cash value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Non-qualified</a:t>
                      </a:r>
                      <a:r>
                        <a:rPr lang="en-US" sz="1800" b="1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equities, bonds 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Florida Pre-Paid</a:t>
                      </a:r>
                      <a:r>
                        <a:rPr lang="en-US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College Fund and 529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Single Member Florida LLC</a:t>
                      </a:r>
                      <a:r>
                        <a:rPr lang="en-US" sz="1800" b="1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Wage Accounts  - but only for 6 months</a:t>
                      </a:r>
                    </a:p>
                    <a:p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Checking/Savings account – if not TBE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Wages</a:t>
                      </a:r>
                      <a:r>
                        <a:rPr lang="en-US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if dependents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Boat – if not in LLC</a:t>
                      </a:r>
                      <a:r>
                        <a:rPr lang="en-US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5" name="Picture 4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983" y="2562957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152" y="2562956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570" y="2562956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362" y="2562955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263" y="2562954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647" y="2984511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065" y="2984511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857" y="2997022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649" y="2997022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053" y="2984511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380" y="3348104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033" y="3348103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603" y="3348103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379" y="3699186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033" y="3699186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767" y="3682943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557" y="4711211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39" y="4695821"/>
            <a:ext cx="333009" cy="24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 descr="Image result for emoji duc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921" y="4695821"/>
            <a:ext cx="333009" cy="2417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0701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Insurance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a war chest –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target?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http://andreabolder.com/wp-content/uploads/2011/05/bullsey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2784566"/>
            <a:ext cx="356886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8" descr="data:image/jpeg;base64,/9j/4AAQSkZJRgABAQAAAQABAAD/2wCEAAkGBhISERIUEhMUFBUVFRcYGBgVFxgXHxwYHBcVGhgYGBgcHCYeFxojGRQVHy8gIycqLC0tGB8xNTAqNSYrLCkBCQoKDgwOGg8PGjIkHiMyLC8yLC0sMCovKiwsMCwsMjQ0LywsLCwsKSwsKSwsNCwsNCwsLSwsLC8sLCwvLCwsKf/AABEIAOEA4QMBIgACEQEDEQH/xAAcAAEAAgMBAQEAAAAAAAAAAAAABgcEBQgDAQL/xABKEAABAwIBCAYHBQYDBgcAAAABAAIDBBEFBgcSITFBUWETInGBkaEyQlJygpLBFCNiorEzQ1OywtEkw+FEY6Oz8PEVFhdzk9Lj/8QAGwEAAwEBAQEBAAAAAAAAAAAAAAQGBQMCAQf/xAA6EQABAwEEBQsEAgEEAwAAAAABAAIDBAUREiExQVFhsQYTIjJxgZGh0eHwFBUjwTOyJBZCcoI0UmL/2gAMAwEAAhEDEQA/ALxREQhEREIRERCERfHvABJIAGsk8OJUCymzuU8F2Uw6eQete0YPvbX92rmvD5GsF7imaakmqXYYm3/rvU9JttUYxnOTQU9wZelcPVh6/wCb0R3lU9imU1diD9BzpJNI6oogdHuY30u03PNb3Bcz9XLYzObTt4Hru+UGw73A8koal78o2qgbY1PTDFWy3bh8vPcFscTz2yHVT07WjjK4uPyttbxKjVbnLxGS/wDiCwHdG1rPMDS81ZWF5o6CKxkD5z+N1hfk1lvMlSihwKmh/ZQRR82saD4gXKOamf1nXL79wsynyhhxbz73nyVAiXEqjfWTdhmf/dfBkfiDv9lqD2scP1XRqWR9GDpcvn+o3N6kQHzuXORyNxBv+y1Hcx30X3o8Sp9dqyL/AOZn9l0ZZEfRgaHI/wBSPd14gfneue6POJiMWoVL3cpA1/m4E+akmG56526p4I5BxYSw9uvSB8latbhUE2qWKOT32Nd+oUaxPNTh8t9GN0J4xOI/K67fABHMzN6rkfcrOnymgu3j2uK+4PnToJ7B0hhcd0w0R84u3xIUsila4BzSHA6wQbgjkRtVO4zmaqY7mnkbMPZd927uudE+IUYpsRr8Nk0QZYHbSxwOieeieq4c/NH1D2ZSNX02RS1QxUcuew/Lx4FdGIq2yazxRvsysZ0Tv4jLlnxN1ub5jsVi09QyRoexzXtcLhzSCCOII1FNMka8XtKwKqimpXYZW3b9R716IiLolEREQhEREIRERCEREQhEREIRafKTKqnoY9OZ2s+ixutzjyHDmdQWqy4y+joW6DbSVDh1Wbmjc59t3AbTy2qoaKgrMUqTYmSR2tz3amtbzOxrRuA7glZp8JwtzK3rOsnnm8/OcMY8/bf4LKyny5qsQdoa2Rk2bDHc3N9WlbXI7Zy4AKQZLZoJJLSVjjE3b0bbaZ947Gdms9ineSOQdPQtBA6SYjrSuGvmGD1B5neSpMvDKa84pcymKq2hG3maIYWjXrPzac+xa/CMBp6VmhBE2MbyBrPvOOt3eVsEROAAZBTb3uecTjed6IiL6vKIiIQiIiEIiIhCLFxHC4Z2Fk0bZGnc4X7xwPMa1lIgi9fWuLTeDcVVWVGZza+hdff0Tz5Mef0d4qGYLlJWYbK5rdJtj14ZAbHtadh5ix7l0QtJlNkjT1zNGVtnAdWRupze/eOR1fqk5KbPFHkVR0ltkt5msGNh16/fisfJLLinr29Q6EoF3ROOsc2n128x3gKRrnnKHJiqwyZpJIGleOZlwDbnta7l+o1qysgc5DavRgqCGz7A7YJOz2X8th3cB9iqLzgfkV4tCyQ1n1FKcUZ8vbzGtTxERNqeRERCEREQhEREIRRLL7LhtDHoss6oeOo32Rs03DhfYN5HIra5VZSR0NO6Z+s7GN9p52DkN5O4AqjKCiqcUrSL6Ukh0nuOxrRa55NAsAOwJWeYt6LdJW9ZNnNmvnnyjb5+23wXpk5k5UYnUu6xNzpSyu12v+rjuby3Aar2wLAIaOIRQN0Wjadpcd7nHef+wsEwHAoqOBsMIs1u0na529zjvJ/sNgC2K9QQCMXnSuNp2m6rdhblGNA/Z+ZIiImFjoi+OcACSbAbSVAcp87kEF2UwE7x617Rg9u1/dq5rw+RrBe4pmmpJql2GJt/6U/JWgxPLugp7iSoYXD1WXkN+BDL277KkMcyyrKsnppnaJ9RvVZ8o29puVqqelfI4NjY57jsDQXHwGtJPrNTAqin5NADFUP7h6n0Vv1meqlb+zhmf72iwfqT5LWvz4ndSDvm/wDzUTos2+IygEU7mjjIWs8nHS8lto8zVcdrqdva9/0YV45yodoHkmPo7Hiyc4E/8j+itqzPg7fSDumI/wAtbCkz2U5/aU8rPdLX/qWqNvzMVw2Ppz2Pf9Y1rKzNjiMdz0GmBvjex3lfS8kc5UDTwR9JY0mTSB/2I4lWzhmcXD57BtQ1hO6W8fm7qnuKkbHggEEEHYQuYazD5YXaMsb43cHtLT4ELLwbKWqpTeCZ7Bvbe7T2sPVPgvTawjJ4XCfk2xwxU7/HPzHoV0qirXJrPHG+zKxnRu/iMuW/E3WW9ouOxWNT1DXtDmODmuFw5pBBHEEainWSNeL2lTFVRTUrsMrbt+o969ERF0SixsRw2KeN0UzA9jhYg/qOBG4jWFReW+REuHyhzC50Lnfdyb2naGutscLajvtcbwL9WPiGHxzxvilaHseLOB/61EbQdxC4TQiQb1q2baT6J+1h0j03qE5t84H2pop6h337R1XH940f1gbeI18VPlz1lZkzLhtUNFztG+nDINR1Ebxse02v3HereyDywbX093WE0dhI39Hj8LrHsII4X5wSm/m36QnbWs9gaKumzjd5e3A5KToiJtTqIiIQi+PeACSQANZJ4c19UBzuZTdBTinYbST30rboh6XzHq9mkvEjwxpcUzSUzqmZsTdfkq8y5yndiFX1LmNp0IWi+u5A0re0427tEblbeQeSLaGnAcAZpLOldz3MB4Nv3m53qCZoMlulldVyC7Yjox33yW1u+EHxcOCuFK0zCfyu0lbttVTYw2ihya3TvPzM7+xERE6plFg4zjUNLE6WZ4a0eJO5rRvJ4JjWMxUsL5pnWa0d5O5rRvJXP+VeVU1dMZJDZouI4wdTG/Vx3nf2AALzziMb1s2XZb6195yYNJ/Q+ZLY5Y5wp64lgvFBfVGD6XOQ+seWwc9q0mC4BPVyaEEZed52Bo4ucdTQpBkNm8kriJJLx04Ppb322hl/Au2Dmb2uzC8JhpoxHCwMYNw48SdrjzOtJxwPmON5yVFWWnT2c36emaC4eA7dp+EqC5PZnIY7Oq3mZ3sMJawdp1Od5dintDhsUDdGGNkbeDGhvjbaVkotBkbWdUKQqa2epN8rid2rwRERdEmiIiELxqaRkjS2RjXtO1r2hw8DqUIygzQ0s13U5NO/gOswnm0629xsOCnqLw+Nr+sE1T1c1Mb4nEcPDQub8ock6midadlgTZr262u7HceRseS98lctaihf92dKMnrROJ0TxI9l3Md99i6Dq6NkrHMka17HCxa4XB7lTuXmbJ1MHT0oL4Rrcza6MceLmc9o332rPkp3RHGxV9Fa8Nc3mKpovPgfQq0cmsp4K6LpIXaxqew+k08CP0Ow+K265nwPHJqSZs0LtFw2jc5u9rhvB/1FiLq/8lsp4q6ASx6iNT2E62O4HiN4O8d4DME4kyOlYdrWS6jONmbD5bj6rcoiJpYS1GVOTkdbTvhfqO1jrei8bHfQjeCVRmEYjPhddcgh0biyRntNv1hzBFiD7pXRSrPPDktpMbWRjrMs2W29t7Nd2gm3YRwSdTHljbpCorErAHGllzY/Lv8AfjcrFoa1k0bJIzpMe0OaeRF+7sXuqszN5TenRyHZd8V/zsH8wHvK00xFJzjQ5ZVfSGkndEe7eNSIiLokl8Jsud8psUfiFe9zLu6R4jiH4b6LByvtPNxVw5ycY+z4fMQbOk+6b2vvpfkDyq7zP4L0tY6Zw6sDbj33Xa3y0z2gJGpON7Ywqmxmimp5a12rIfN5uCtzAcIbS08UDNkbQL8XbXO73EnvWwRE6BcLgph7y9xc7SUXxzgASdQG26+qAZ3Mp+gpxTsNpJwdK26LYfmPV7A5eZHhjS4rvSUzqmZsTdfkoDnCyxNdPZhPQRkiMe0d8h5ndwHaV65vMhjXSacoIp4z1t2m7boA+FzuB4m4j+AYK+rqI4I9rzrPstGtzjyAufJdG4ThcdNDHDELMYLD6k8STcnmVnQRmZ5e/QrK06ttm07aanycR4Db2n1WRDC1jWtaA1rQAABYADYANwX7RFqKEJvRFpMqMrYKGPSlN3H0I2+k48uA4k6u/UqYymzg1dYSC/ooj+7jJAt+I7X9+rkEvLUNjy1rXoLJnrOkMm7T+tquPFcu6GnJElQwuHqsvIb8Do30T22Uemz0UY9GKd3PRYP67+SpdfQ0nZrSTqx50Kni5OUrR0ySe27grliz1Uh9KGcdgYf6wt7hmcbD5yA2drHHdKDH5u6p7iufXMI2i3aviBVyDSvUnJ2kcOiSO+/iup2uBFxrBX1c55O5Z1VER0UhLN8b+sw93qnm2xVzZIZdwV7bD7uYC7o3HzYfWb5jeNl3IqhsmWgqZr7GnpBj6zdo1doUmQhETKxVTWc3IEU5NTTttC49dg/duJ2jgwnduOrYQBF8kMqH0NQ2Vtyw6pGe0z/7DaDx5Eromop2yMcx4DmuBa4HYQRYg9y55y0yZdQ1T4tZYetG472EmwPMG4PZfesyoi5t2NiuLHrhWRGlqMzdr1j1C6Eo6xksbJI3BzHtDmkbwRcL2VV5nMp/So5DxfFfxewfzD4laifikEjQ5SlfSOpJ3RHu3hF5VdK2Rj43jSa9pa4cQRYjwK9UXRJgkG8LnKpilw2vIHp08txu0m7Rfk5h1+8V0NQ1jZoo5GG7ZGtc3sIBH6qr89WC2dBUtG37p/aLuYe22mO4LdZnsZ6WjdCT1oH2HuPu5v5tMdwSMP45TGqq07qyhjqxpGR4ceKnqIieUoqkz24neSngGxrXSHtcdFvgGO+ZSXNHhfRUAedsz3P+EHQaPyk/Eq1zl1vSYlUWNwwtYPhaAfzaSvLAqHoaaCL+HExp7Q0A+d0jF05nO2KqtD/HsyGEf7szx4kLORETylUJXOOWWOGrrJpb3bpaLPcbqb2X9LtcVd+XeJ/Z8PqXjU4s0G9ryGAjs0r9y57pad0j2MaLue4NaOZIA8ys+sfoYFY8mqcAPqHdg4n9K3czmT3RwPqnDrSktZyjadZ+J4/IFYyxsNoWwQxxM9GNjWDsAAv2m11kpyNmBoapmtqTUzulOs5dmryRaTK3KiOhp3Sv1uPVjZ7TuHIDaTw5kLdrn3ODlMayreWm8Ud2R8LA63/ERfs0eC51EvNty0pyyKD6ye53VGZ9O9aXFsWlqZXSzOLnuPgNwA3Abgs/JjJCorn6MLbNHpSO1Nb37zyGvu1pkhkw+uqWxN1NHWkd7LBt7zsA4ngCugsLwuKnibFC0MY0WAHmSd5O0lIwQGU4naOKqrUtRtC0QwgYru5o+aB8MYwHNXRU4Bkb9ofvMno90ey3bftUtp6RkY0WMawcGgNHgF6otNrGt6oUNPVTTm+VxK/EsLXCzmhwO4i48CoxjebShqAfuhC/c6GzPFvonwvzUqRfXMa7IhfIaiWE4o3EdhXPmVuQVRQHSd95CTYSNGrkHj1D5cCVH6SrfE9r43Fr2m7XA2IK6fqaZsjHMe0Oa4EOa4XBB2ghULnAyNNBP1LmCS5jJ124sJ4i4sd4PG6zJ6fm+k3RwVvZNr/V/hm63k73Vq5A5Ztr4etZs8dhI0b+D28jw3HuvKVzZkxj76OpjmbezTZ7faYfSb4bOYB3Lo+nqGvY17DdrmhzSN4IuD4FOU0vONuOkKdtqzxSTYmdR2jcdYXoodnSye+00TntH3kF5G+7b7xvyjS7WBTFfHNBBBFwdy7vaHtLSsqmndTytlbpB+eK5jwnEn088UzPSjeHDnbaDyIuO9dL0VW2WNkjDdr2tc08nAEeRXN+UmFfZqqeHdHIQ2/s7WHvaWlXFmlxTpcPa07YXuj7tTm+T7fCs+kcWuLCq7lDC2WBlS34DmPm9TRERaSilHsv8L6fD6lttbWdI3tZ1tXaAR3qsc0GJ9HX9Humjc34m9cHwa4d6u17AQQdYIsexc64U40mJR3NuhqQ13Y2TRd5XSNR0ZGvVTY356SemOy8dpHqAujEXyyJ5Sy50lH2jEz/AL2r8nzf6roxc5ZHjSxGk51DD+YFdGhI0eYcVU8o+i6JmwfOCIiJ5SyrvPVWaNJDH7c1+5rXfV7VAc29EJcSpgRqa4v+RrnD8wapZnxfroxymP8Ayh9FqczUd6959mB5/PGPqsyTpVAHYrmj/FY7nDSQ7iQrsREWmoZaDLvFTT0FQ8GzizQb7zyGAjmNInuXOyujPRNaiib7U7b9gZJ9SFTDRc2WVWOvfcr/AJORBtKX6yT5ZeqvXNXgIp6FshHXqPvCfw/ux2aPW+MqZLypKcRsYxuxjQ0dgAA/Req0mNwtDVEVU5nmdKdZXjWVjIo3SSODGMF3OOwBVfjWep2kRSwtLQfTmvr5hjSLd57gmerGnaUFM0kN0elfz1lrAezRee8cFVqRqKhwdhaqqx7HhkhE84vv0DUArLwvPXKHD7RAxzd5i0mkc7OJDuy47VaGEYxFVRNlhcHMd4g7wRuI4LmRT3M/jTo6wwXOhO12rg9gLgflDh4cF5gqXYg12tdbWsWEQulgGEtzu1Ea1da0WW2Airopo7XeBpx++0Ett2629jit6i0nAOFxUZFI6J4e3SDeuV1emaXFTNQNYTcwvdH8Opze6ztH4VTmUdKI6upYNQZNI0dge4DysrCzHza6xnKJ3/MB+iyqY4ZblfW4wTUJk2XEd+X7VqoiLWX56qSzx0QZXteB+1haT2tLmfytatpmQrLPqouLY3juLmn+Zvgv1nwj61G7i2UeBiP9RWrzMPtXyDjTv/niKzOrU/Naub+esXPUP6n2V1oiLTUMi55zg0/R4lVAb5NL52tf/UuhlQudZlsTm5tiP/DaPok6wdAdqpeTbrqlw2tPEKyf/PreSKl//E3cUS/1TlrfYYlmZGHRxGk/99g/NZdGhc5x/wCHxMX/AHVZ/JN/oujF2o8g4LN5SdJ8T9o+cURETyllVGfFnWozymHgYv7rV5mH2r3jjTvH54j9FJM9lJemp5PYlLfnYT/lhQjNjWdHiUFzYP02H4mOt+YNWZJlUX9iuaT8ljFo1B3kSVfyIi01DKvc9UV6OF3CcDxjk/sqaY6xB4a10FnGwzp8OqABdzGiQfAdI/lDh3rnxZVWLpL1+gcnZA6kLdhPnmupYZQ5rXDWHAEdh1hftRXNpjYqKCLX14R0Th7oGie9mjr43UqWmx2JoIUNUQmGV0btRIVRZ68LcJoJ7dVzOiJ4Oa5zhftDz8pVaLpvGMIiqoXwzN0mOHeDuIO4gqocazP1cbj9nLZ2X1dYMcBzDiG94PcFnVMDsWJovvVhYtrQiEQSuwlugnQR2qBKbZo8LdJXtkA6sLHOJ5uaWNHadJx+EpheaOvkcBKGQN3lzmvNuTWE3PaQrcyayahooRFEObnHa53E/Qbl8p6dxcHOFwC7Wta8DYHRRODnOF2WYAOnNbZEWqypxoUlJNMTra06PN51MHzEd11pk3C8qFjY6RwY3Sclz/lROH1tU4bHTykdmm63kp9mPi61Y7gIh4mQ/RVcSruzPYZ0dCZCNc0jnD3W9QeYee9ZNMMUt/av0C23CGgLNuEeGfAKdIiLXX54qpz4v10Y4CY+Ji/stTmZZeveeFO8/niH1X7zzVmlWxsB/Zwi/a5zj+mis3MjSXlqpPZYxnzOJ/ywszrVPzUrkfisXPZ/Y+6txERaahkVDZ1n3xObk2Mf8Np+qvlc95xqjTxOqI3PDflY1v6tSdYegO1UvJtt9U4//J4haX7CeCK3f/T48ESv0zluffIdqrzOJR9FiVSB6zw8fG1rj5kq+cJremghlH7yNj/maD9VVWevDdGogmGx8ZYe1hvr7pPyqYZqcT6XDo274XOjPcdJv5XgdyYh6MzmrItL89nQTDVkeHEKYIiJ5SqjWcXDOnw6oAGtjekHwEOP5Q4d6oTD6x0MscrfSje147WkEfounnsBBBFwRYjkubMpcHNLVTQnYx50Sd7DrYflIWdWNuIeFZcm5w5j6d3b3HI/rxXR9JVNkjZIw3a9rXNPJwBHkV7KBZocoOmpDA49eA2HONxJae46TeQDeKnqejfjaHKXq6c00zojqPlq8l8c24sdYK50yzydNFVyRW6hOlGeMZvbvGtp5tK6MUZy7yQbX09hYTR3Mbjx3sP4XWHYQDyPGoi5xuWkLQsavFJP0+q7I7thVRZBZWmgqNJ1zDJZsgHDc8Di257iRvV/01S2RjXscHNcAWuBuCDsIK5gq6R8T3MkaWvaSHNOoghSXI3OBPQHR/aQE64ydnEsPqnlsPmk6efm+i7RwVJa9k/V/mh639h6q/kWiwHLajqwOilAef3b7Nf2WPpfDcLerUDg4XhQskT4nYXgg70RFqcayppaQEzzMafZvdx7GDX37EEgZlfGRukdhYLzuW1c62sqj85uWgrJRFCbwRE6x679hd7oFwO0nemWmc2WsBihBigOo6+s8fiI1Bv4R3kqEsYSQACSTYAa7lZtRUY+i3Qrax7HNOefn62obN538OGbgmEvqp44Y/SkcBfgNrnHkACe5dJUFE2GKOJgs2NrWt7ALDv1KI5tciPscZlmH38g2ewzbo+8dRPYBu1zZMU0WBt50lYtuWgKqUMjPRb5lERRfONlB9loZCDaSX7tnG7gdJ3c25vxtxTLnBoJKxoIXTSNjbpJuVLZXYr9praiUG7XSENP4G9Vn5WhWvmfwzo6AyEa5pHOHut6g82uPeqYoaN0sjI2C7nuDWjmSAP1XS+F0DYIYomejGxrBzsALnmdves+kBc8vPy9WHKCRsNMymbu8G/B4LKREWkolfCVznB/i8SHCeqv3PlufIq8stcT+z0FTJsPRlrfef1G+BcD3Kpc0uG9LiLXboWPee22g3vu+/ckanpPaxVVifhpp6k6hcO0C/8AYV6XRfUTylVEM6eD9Ph8hAu6EiUdguH92g5x+FQnMzjPR1MkDjqmbdvvsubDtYXfKFcUsQc0tcAQQQQd4OojwXO2I00mG15DfSglDmE723DmX5FpF+0hI1HQe2QKqsgiqpZaN2nSPm43eK6MRYuF4iyeGOWM3bI0OHeNh5jYeYWUngb1LOaWkg6QirXPHk1pxsq2DrR9SS3sE9V3c4kfFyVlLzqIGva5jwHNcC1wOwgixB7iucjA9paU1RVTqWZsrdXmNa5zyTyhdRVUczbkDqvaPWYfSHbsI5gLoqjq2SxskjcHMe0OaRvB2LnzLXJV9DUuZrMbruicd7b7CfabsPcd4UhzZZeCmcKaodaF56jjsjcePBhO3gde8lIU8hidgeq616JtdC2qgzIHiPUK6EQFFpqGUWyzyBhr26X7OcDqyAbfwvHrDntHkaVx/Jipo36M8ZaL6njW13uu2Hs28Quk151FOx7S17WvadrXAOB7QdRS0tM2TMZFbln21NSDA7pM2bOw/pctrY0uUdXGLR1M7BwbI8DwvZXHiuaWgmJLGvgJ/hu1X91wIHYLKPTZjz6lWLfii+of9EkaaVuhUzbcoJh+Q3biL+F6r+fKiseLPqqhw4GV9vC61hKtGLMe71qsD3Yif1eFvcMzPUUdjIZJjwc7Rb4NsfElfBTSu08V9dbdBCOgb9wbdxuCp/CMEnqn6EEbpHb7bBzc7Y0cyrjyIzax0dpZiJZ93ss92+134j3Ab5fRUEcLAyJjI2j1WNDR4DfzWQnIqZrMzmVN2hbktUDGwYW+Z7/0iIibWAvjnAAk6gNpKoDOFlV9tqiWH7mK7I+evrP+IgdwapbnSy8FnUdO6+6Z484gf5vDiq8yewKSsqGQxjW46zua0ek48h5mw3rNqZcZ5tqtbEoBTsNXPlllfqG3v4dqm+Z3JrTldVvHVju2Pm8jrH4Wm3a7krfWJhOFx00McMQsxjbDnxJ5kkk8ystOwx8225TNo1hrJzJq0Ds+ZoiL8yyBoLnEAAEknYANpPJdUgqxz1YzZkFM063HpX9gu1niS8/CFmZmMH0KaWcjXM+zfcZcXHa4vHwhVxjuIPxGvc5guZZAyMH2bhrAeGqxPMlX/hGGtp4IoWejGwNHOw1k8ybnvSEP5JS/UFV2j/hWfHS/7nZnjxuHcsxERPqURVtnjya04mVbB1o+pJb2Ceq74XG3xclZK86inbIxzHgOa5pa4HYQRYg9xXORge0tKboqp1LM2VurzGtVdmcyo9KjkO274r+L2D+YfErVXO+UmCy4bW2a4jRcJIX8W3u09oIseYO4q7ckMpmV1M2Vtg4dWRvsvG0dh2jkeN0vTSH+N2kLZtukaSKyHNj9Pb78Vu0RE4ptajKjJqKugdFJqO1jxta7cRx5jePFc/Y5gc1JM6GZtnDYdzm7nNO8H/Q6wV0wtNlPktBXRdHKLEXLHj0mHiOI4jYfAhWeDnBeNK3bJtY0bsD82Hy3j9hVnkDnNNOGwVRLoRqY/WTGOB3uZ5jmNQuGnqGyNa9jg5rhcOaQQRxBG1c7ZUZIVFDJoytuwnqSN9F39nfhOvtGtfvJnLSpoXfdOuwm7o33LTzA9U8x33S0VQ6PoPW3XWPFWD6ilIvPgfQropFDsns6VHUgNkd9nk9mQ9W/4ZNnjY8lMGuBAINwdhC0Wva8XtKjp6aWndhlaQfnivqIi9LgiIiEIiKL5QZxqKluDJ0sg9SKzjf8TvRb3m/JeXODReSu0MEkzsMbSTuUnc4AEk2A2kqrMvc6Qs6Cidt1PmHmIj/X4cVE8qs4VTW3aT0UP8NhOv33bX+Q5LU4Fk9PWSiOBhcd52NaOLnbh5nddZ8tSX9GNV9BYjKcc/VkZZ3ah27eHasWgoJJ5GxxNL3vNgBvP0G8k7FfmRGRrKCG2p0z7GR447mt/CPPbyDI3IiGgZq68zh15CPytHqt/XfutJF3p6fB0naVmWva5qjzUXU/t7IiIm1Ooq/zuZUdDTimYfvJx1rbor6/mI0ewOUxxvGY6WCSaU2awbN5O5o5k6lQX3+KV3GSZ/cxo/pa0eXEpSpkwjANJVBYlEJZDUSdRmff7aVLszmTWnK+reOrHdkd97yOs7uabfFyVvLDwfCmU0EcMYs2Nthz3lx5kkk8ysxdoY+bZcs60aw1c7pNWgdnzNERF1SCIiIQo5lxkk2vpy3UJWXdE47nb2n8LrAHuO5U5kxlDNhlWSWuAB0JozquAdfxA3IP0JXQygecjIH7U0zwN+/aOsB+8aN3vgbDvGrhZSeInps0hUNk2gxoNLUfxu8j6cDmpnhuIxzxMlicHMeLgj9DwINwRuIWSqCyIy3kw+UteHOhcfvI97Ts0mg7HC2sb7W3Ai9cPxCOeNskTw9jhcOH/Wo7iDrC6QzCQb0naVmvon7WHQf12rIREXdZS8ayjZKxzJGNexwsWuAIPcqxynzObX0TufRSHyY8/o7xVqIuckTZB0gnaSvnpHXxO7tR7lzFiWEzU79CaN8buDha/MHY4cwvfCspKqm/YTyRj2Qer3sN2nwXSFXRxytLJGNe07WvaHDwOpRHE80tBLrY18J/3btXyuuB2CyRdSOab2FVEPKGCVuGpZ+x4H3UGos8dcwAPbDLzc0tP5SB5LbR58HetSNPZKR+rCvzWZkHj9lVNPJ7C3zBP6LWvzMVw2Ppz8bx+sa+f5Lfl66H7LNnl5t9FtX58TuowO2a/wDlhauszzVjriOOGPnZzj5ut5L8szM1x2vpx2vf9GLYUmZGU/tamNvuMc/9S1H+S75ci6xYs8vN3qoViuV1ZU3E1RI5p2tB0W/I2zT4LX0dFJK4MiY6Rx2NYC4+AVz4ZmfoY7GQyTH8TtFvgyx8SVMMPwuGBujDGyNvBjQ2/bbaeZX0Uj3G95/a8ScoKaFuGmZ5YR88FVWTWZ2V9n1jujb/AA2EFx7Xa2t7rnsVp4XhMNNGI4I2xsG4bzxJ2uPM61mInY4Wx6FMVloz1h/Ictg0fO1ERF1SCL8TTNY1znENa0Ekk2AA1kk7hZJpmsaXPcGtaCSSbAAbSSdgVJ5w84ZrCYICW07TrOwyEbzwYNw7zuA4yyiMXlaNn2fJWyYW5AaTs91h5f5aOr5g2O4gjNo2+0dmmRxOwDcOZKsfNtkX9jh6SUffyjX+Bm0M7dhPOw3XWjzY5vtHRq6lvW2wsO7hI4ceA3bdtrWguMERJ5x+lalq10bIxRU3VGk7fmvaURETimkREQhEREIRERCFAc4GbcVWlPTANn2ubsEn0D+ew7+KrjJnKypw2ZwsdHStJC+41jUfcfz8broVRjLDIKCvbpH7uYDqyNHk8esPMbjuKksBvxx5FUVn2s0M+mqxijPl7eY1LYZOZU09bHpwv1j0mHU5p/EPqNRW3XOuI4PW4XOCdKJwPUkYTou7Hbxxae8KfZLZ4WOsytGg7Z0rAS0+80a2nmLjkF8jqR1X5FFZYjgOdpTjYdmZ9+O5WYi8qWrZI0Pje17Tsc0gg9hC9U4p4gg3FEREL4iIiEIiIhCIiIQiIvzJKGglxAAFySbADiTuQhfpYGM45DSxmSd4Y0bL7SeDRtceQUOyozuQQ3ZSgTybNLX0Y79r+7VzVZ/43FKj155D3NY3+WNvh4pSSpDcmZlUFFYkko5yoOBm/I+3aVsctMv5q92gwGOAHqxja47i+208G7BzOtSvN9mx0dGorG9bayE7uDpBx4N3b9eobzIvNrDR2kltLPx9VnuA7/xHXwspovkUBJxyaV1rrVjZH9NRC5us7fm3SURETimkREQhEREIRERCEREQhEREIXhW0MczCyVjXsdta4Aj/vzVZ5TZm9r6J9t/RSHyY/6O8VaaLnJE2TrBO0lfPSG+J3dqPcucoqmvw2WwMtO/gfRdzsbteOetTbBc9ThZtXDpfjh1HvY42J7HDsVoVlDHM0slY2Rp9V7Q4eBUJxnM9SS3MLnwO4Drt+Vxv4OSvMyx/wAZ7lvfc6GsF1XHcf8A2Htn3ZreYXl/QT20KhjT7Mn3Z7OtYHuJW/Y8EXBBB3jWqSxPNBXR36Po5h+F2ie8PsPAlaJ2FYjSEno6qG3rNEjR8zdR8UfUSN67V5+zUk+dNOOw3H0PkujEXPNPnBxGPUKqQ+/ov/nBWYzOtiQ/fNPbFH9GhehWM2Fc3cm6kaHNPefRX0ioZ2dbEj+9YOyNn1CxKjONiT9Rqnj3Qxn8rQUGsZsKG8m6o6XN8T6LoMlaXE8taGnv0lRHceq06bvlZcjvVG9BiNXuqpxz6R48TcBbjDc0uIS+m1kI4yPBPys0jftsvP1L3dRq6fZKaHOpnA3C4cb+CkuM56mi4pYS4+3LqHyNNz4hQTEMdrsRkDHOkmJ2Rxg2HYxurVxPirHwfMxTMsaiR8x9lv3be+xLj4hTjDcIhp26METI28GgC/adrjzK+czLJ1zcF6+42fRf+LHidtPvn4AKrcmszkj7PrHdG3+GwguPvO9Fvdc9itLCsHhpoxHBG2No3DeeLjtceZWYiajhZHoCw6y0Z6s/kdlsGj52oiIuqQRERCEREQhEREIRERCEREQhEREIRERCEREQhF8CIhCh+Xvo9ypfE/SKIsuq6yu7B/iXlQ7QrdzfbQiLzTdZdrc/hKsAr6iLWX58iIiEIiIhCIiIQiIiEIiIhCIiIQv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5132" name="Picture 12" descr="http://us.123rf.com/400wm/400/400/elnur/elnur0805/elnur080500165/3092221-ten-thousand-dollar-stacks-on-money-backgroun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121" y="2632166"/>
            <a:ext cx="469804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9515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00" y="1941379"/>
            <a:ext cx="8856389" cy="1243011"/>
          </a:xfrm>
        </p:spPr>
        <p:txBody>
          <a:bodyPr>
            <a:normAutofit/>
          </a:bodyPr>
          <a:lstStyle/>
          <a:p>
            <a:r>
              <a:rPr lang="en-US" sz="49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Using Non-Florida Law</a:t>
            </a:r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17782679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8909579" cy="155098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Florida does not permit self-settled spendthrift trusts</a:t>
            </a:r>
            <a:endParaRPr lang="es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188" y="2342606"/>
            <a:ext cx="9637887" cy="3945177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Your Florida Revocable Living Trust Provides Zero Protection</a:t>
            </a:r>
          </a:p>
          <a:p>
            <a:pPr>
              <a:spcBef>
                <a:spcPts val="0"/>
              </a:spcBef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sz="3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17 states do</a:t>
            </a:r>
            <a:endParaRPr lang="es-US" sz="38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3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Top Tier States:  </a:t>
            </a:r>
          </a:p>
          <a:p>
            <a:pPr lvl="1">
              <a:spcBef>
                <a:spcPts val="0"/>
              </a:spcBef>
            </a:pPr>
            <a:r>
              <a:rPr lang="en-US" sz="3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Nevada</a:t>
            </a:r>
          </a:p>
          <a:p>
            <a:pPr lvl="1">
              <a:spcBef>
                <a:spcPts val="0"/>
              </a:spcBef>
            </a:pPr>
            <a:r>
              <a:rPr lang="en-US" sz="3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Delaware</a:t>
            </a:r>
          </a:p>
          <a:p>
            <a:pPr lvl="1">
              <a:spcBef>
                <a:spcPts val="0"/>
              </a:spcBef>
            </a:pPr>
            <a:r>
              <a:rPr lang="en-US" sz="3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Alaska</a:t>
            </a:r>
          </a:p>
          <a:p>
            <a:pPr lvl="1">
              <a:spcBef>
                <a:spcPts val="0"/>
              </a:spcBef>
            </a:pPr>
            <a:r>
              <a:rPr lang="en-US" sz="3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South Dakota</a:t>
            </a:r>
            <a:endParaRPr lang="es-US" sz="3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8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es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9862912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Nevada Domestic Asset Protection Trust (DAPT)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7250" lvl="1" indent="-457200">
              <a:buClrTx/>
              <a:buSzPct val="100000"/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Allows self-settled trusts</a:t>
            </a:r>
          </a:p>
          <a:p>
            <a:pPr marL="857250" lvl="1" indent="-457200">
              <a:buClrTx/>
              <a:buSzPct val="100000"/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state income tax</a:t>
            </a:r>
          </a:p>
          <a:p>
            <a:pPr marL="857250" lvl="1" indent="-457200">
              <a:buClrTx/>
              <a:buSzPct val="100000"/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year statute of limitations for future creditors</a:t>
            </a:r>
          </a:p>
          <a:p>
            <a:pPr marL="857250" lvl="1" indent="-457200">
              <a:buClrTx/>
              <a:buSzPct val="100000"/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year statute of limitations or  6 months from date of discovery for pre-existing creditors</a:t>
            </a:r>
          </a:p>
          <a:p>
            <a:pPr marL="857250" lvl="1" indent="-457200">
              <a:buClrTx/>
              <a:buSzPct val="100000"/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pre-existing torts exception creditors</a:t>
            </a:r>
          </a:p>
        </p:txBody>
      </p:sp>
    </p:spTree>
    <p:extLst>
      <p:ext uri="{BB962C8B-B14F-4D97-AF65-F5344CB8AC3E}">
        <p14:creationId xmlns:p14="http://schemas.microsoft.com/office/powerpoint/2010/main" val="33284382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Limitations of DAPT</a:t>
            </a:r>
            <a: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902" y="1930401"/>
            <a:ext cx="8581150" cy="3809388"/>
          </a:xfrm>
        </p:spPr>
        <p:txBody>
          <a:bodyPr>
            <a:normAutofit lnSpcReduction="10000"/>
          </a:bodyPr>
          <a:lstStyle/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Need Corporate Trustee and Must Pay corporate Trustee</a:t>
            </a:r>
          </a:p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Control issue: Settlor cannot be Trustee – but can have Protector that controls Trustee</a:t>
            </a:r>
          </a:p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Distributions are discretionary but have Protector to direct payments to you</a:t>
            </a:r>
          </a:p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Conflict of laws for Florida domiciliary: Full faith and credit  (Ex. Florida real estate:  Florida law will likely apply)</a:t>
            </a:r>
            <a:endParaRPr lang="es-US" sz="24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8074414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058" y="2357955"/>
            <a:ext cx="7145503" cy="1314450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Off-Shore Planning</a:t>
            </a:r>
            <a: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8018354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Off-Shore Planning Cautions</a:t>
            </a:r>
            <a:endParaRPr lang="es-US" sz="40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08049"/>
            <a:ext cx="8596668" cy="3880773"/>
          </a:xfrm>
        </p:spPr>
        <p:txBody>
          <a:bodyPr>
            <a:noAutofit/>
          </a:bodyPr>
          <a:lstStyle/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Not for avoidance of income </a:t>
            </a:r>
            <a:r>
              <a:rPr lang="en-US" sz="2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taxes!!!</a:t>
            </a:r>
            <a:endParaRPr lang="en-US" sz="26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6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Not </a:t>
            </a:r>
            <a:r>
              <a: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just for very wealthy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6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Quality off-shore jurisdictions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6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Predictability of off-shore jurisdictions vs. U.S. Court  system</a:t>
            </a:r>
            <a:r>
              <a:rPr lang="es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and the “result oriented” judge.   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6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Not </a:t>
            </a:r>
            <a:r>
              <a: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substitute for avoiding filing bankruptcy</a:t>
            </a:r>
            <a:endParaRPr lang="es-US" sz="26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5531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Why Consider Off-Shore Planning</a:t>
            </a:r>
            <a: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891" y="1780675"/>
            <a:ext cx="9615637" cy="4552748"/>
          </a:xfrm>
        </p:spPr>
        <p:txBody>
          <a:bodyPr>
            <a:normAutofit/>
          </a:bodyPr>
          <a:lstStyle/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Completely change rules of the game</a:t>
            </a:r>
          </a:p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“Self-settled trust” rule is not applicable</a:t>
            </a:r>
            <a:r>
              <a:rPr lang="es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 full, faith and credit:  U.S. judgments  not recognized </a:t>
            </a:r>
          </a:p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Need trial de novo</a:t>
            </a:r>
          </a:p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57250" lvl="1" indent="-457200">
              <a:spcBef>
                <a:spcPts val="0"/>
              </a:spcBef>
              <a:buClrTx/>
              <a:buSzPct val="100000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 contingent fees: Creditor must pay the local attorney as litigation  proceeds; substantial retainer required</a:t>
            </a:r>
            <a:endParaRPr lang="es-US" sz="24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7354408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57263"/>
            <a:ext cx="9215814" cy="4991845"/>
          </a:xfrm>
        </p:spPr>
        <p:txBody>
          <a:bodyPr>
            <a:normAutofit fontScale="85000" lnSpcReduction="20000"/>
          </a:bodyPr>
          <a:lstStyle/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Loser pays” us usually applicable.  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Creditor must post bond:  In Nevis money 100,000 </a:t>
            </a:r>
          </a:p>
          <a:p>
            <a:pPr marL="800100" lvl="2" indent="0">
              <a:spcBef>
                <a:spcPts val="0"/>
              </a:spcBef>
              <a:buClrTx/>
              <a:buSzPct val="100000"/>
              <a:buNone/>
            </a:pPr>
            <a:r>
              <a:rPr 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(about $37,000 U.S. dollars)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Higher standard of proof:  “beyond a reasonable doubt”,  the traditional American criminal standard.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Burden of proof is always on the creditor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Short fuse:  A shorter statute of limitations.   Often   statue begins when assets transferred to trust</a:t>
            </a:r>
            <a:r>
              <a:rPr lang="es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U.S. law usually 4 years; several off-shore have 2 yr. S/L	</a:t>
            </a: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ClrTx/>
              <a:buSzPct val="100000"/>
              <a:buFont typeface="+mj-lt"/>
              <a:buAutoNum type="arabicPeriod" startAt="6"/>
            </a:pP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Statute of Elizabeth overruled. This is the English forerunner of our Fraudulent conveyances act.  </a:t>
            </a:r>
            <a:endParaRPr lang="es-US" sz="28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1" indent="-514350">
              <a:spcBef>
                <a:spcPts val="0"/>
              </a:spcBef>
              <a:buFont typeface="+mj-lt"/>
              <a:buAutoNum type="arabicPeriod" startAt="6"/>
            </a:pPr>
            <a:endParaRPr lang="en-US" sz="3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325603882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Why Not to Use Off-Shore Planning</a:t>
            </a:r>
            <a:endParaRPr lang="es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031" y="1930400"/>
            <a:ext cx="9568353" cy="3336828"/>
          </a:xfrm>
        </p:spPr>
        <p:txBody>
          <a:bodyPr>
            <a:noAutofit/>
          </a:bodyPr>
          <a:lstStyle/>
          <a:p>
            <a:pPr marL="1257300" lvl="2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Cost</a:t>
            </a:r>
          </a:p>
          <a:p>
            <a:pPr marL="1257300" lvl="2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7300" lvl="2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More IRS Reporting#</a:t>
            </a:r>
          </a:p>
          <a:p>
            <a:pPr marL="457200" indent="-457200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4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FATCA:   Foreign Account Tax Compliance Act</a:t>
            </a:r>
          </a:p>
          <a:p>
            <a:pPr marL="0" indent="0">
              <a:spcBef>
                <a:spcPts val="0"/>
              </a:spcBef>
              <a:buClrTx/>
              <a:buSzPct val="100000"/>
              <a:buNone/>
            </a:pPr>
            <a:r>
              <a:rPr lang="es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	</a:t>
            </a:r>
          </a:p>
          <a:p>
            <a:pPr lvl="4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FBAR:  Report of Foreign Bank and Financial Accounts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Tx/>
              <a:buChar char="-"/>
            </a:pP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3184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Popular &amp; Established Off-Shore Jurisdictions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6351427" cy="2620731"/>
          </a:xfrm>
        </p:spPr>
        <p:txBody>
          <a:bodyPr>
            <a:normAutofit/>
          </a:bodyPr>
          <a:lstStyle/>
          <a:p>
            <a:pPr marL="1314450" lvl="2" indent="-514350">
              <a:buClrTx/>
              <a:buSzPct val="100000"/>
              <a:buFont typeface="+mj-lt"/>
              <a:buAutoNum type="arabicPeriod"/>
            </a:pPr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Nevis</a:t>
            </a:r>
          </a:p>
          <a:p>
            <a:pPr marL="1314450" lvl="2" indent="-514350">
              <a:buClrTx/>
              <a:buSzPct val="100000"/>
              <a:buFont typeface="+mj-lt"/>
              <a:buAutoNum type="arabicPeriod"/>
            </a:pPr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Cook Islands</a:t>
            </a:r>
          </a:p>
        </p:txBody>
      </p:sp>
    </p:spTree>
    <p:extLst>
      <p:ext uri="{BB962C8B-B14F-4D97-AF65-F5344CB8AC3E}">
        <p14:creationId xmlns:p14="http://schemas.microsoft.com/office/powerpoint/2010/main" val="383326253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8596313" cy="1320800"/>
          </a:xfrm>
        </p:spPr>
        <p:txBody>
          <a:bodyPr>
            <a:normAutofit/>
          </a:bodyPr>
          <a:lstStyle/>
          <a:p>
            <a:r>
              <a:rPr lang="en-US" sz="4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NEVIS </a:t>
            </a:r>
          </a:p>
        </p:txBody>
      </p:sp>
      <p:pic>
        <p:nvPicPr>
          <p:cNvPr id="1026" name="Picture 2" descr="http://www.folts-usa.com/images/neviswebimages/caribnew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54" y="1331914"/>
            <a:ext cx="8725394" cy="532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89146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8596313" cy="1320800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Nevis </a:t>
            </a:r>
            <a:endParaRPr lang="es-US" sz="45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930" y="1427194"/>
            <a:ext cx="6421349" cy="53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935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NEVIS</a:t>
            </a:r>
            <a:endParaRPr lang="en-US" sz="4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1542" y="1722334"/>
            <a:ext cx="8008218" cy="469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320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NEVIS - Four Seasons Marriott</a:t>
            </a:r>
            <a:endParaRPr lang="en-US" sz="4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www.fourseasons.com/content/dam/fourseasons/images/web/NEV/NEV_334_aspect16x9.jpg/jcr:content/renditions/cq5dam.web.637.35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655" y="1921095"/>
            <a:ext cx="8267681" cy="424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1975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and Where: Nevis &amp; St. Kitts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1569" y="1741948"/>
            <a:ext cx="8880321" cy="4427846"/>
          </a:xfrm>
        </p:spPr>
        <p:txBody>
          <a:bodyPr>
            <a:normAutofit/>
          </a:bodyPr>
          <a:lstStyle/>
          <a:p>
            <a:pPr marL="800100" lvl="1" indent="-342900">
              <a:buClrTx/>
              <a:buSzPct val="100000"/>
              <a:buFont typeface="+mj-lt"/>
              <a:buAutoNum type="arabicPeriod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Sovereign Country; Member of British Commonwealth And United Nations (Participated in the Olympics)</a:t>
            </a:r>
          </a:p>
          <a:p>
            <a:pPr marL="800100" lvl="1" indent="-342900">
              <a:buClrTx/>
              <a:buSzPct val="100000"/>
              <a:buFont typeface="+mj-lt"/>
              <a:buAutoNum type="arabicPeriod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British Parliamentary System</a:t>
            </a:r>
          </a:p>
          <a:p>
            <a:pPr marL="800100" lvl="1" indent="-342900">
              <a:buClrTx/>
              <a:buSzPct val="100000"/>
              <a:buFont typeface="+mj-lt"/>
              <a:buAutoNum type="arabicPeriod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Politically stable: 96% literacy rate: highest in Western hemisphere</a:t>
            </a:r>
          </a:p>
          <a:p>
            <a:pPr marL="800100" lvl="1" indent="-342900">
              <a:buClrTx/>
              <a:buSzPct val="100000"/>
              <a:buFont typeface="+mj-lt"/>
              <a:buAutoNum type="arabicPeriod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Population: 12,000; Main City:  Charlestown</a:t>
            </a:r>
          </a:p>
          <a:p>
            <a:pPr marL="800100" lvl="1" indent="-342900">
              <a:buClrTx/>
              <a:buSzPct val="100000"/>
              <a:buFont typeface="+mj-lt"/>
              <a:buAutoNum type="arabicPeriod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Birthplace of Alexander Hamilton	</a:t>
            </a:r>
          </a:p>
          <a:p>
            <a:pPr marL="800100" lvl="1" indent="-342900">
              <a:buClrTx/>
              <a:buSzPct val="100000"/>
              <a:buFont typeface="+mj-lt"/>
              <a:buAutoNum type="arabicPeriod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Clean history vs.  Cayman vs. BVI vs. Bahamas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74022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</a:pPr>
            <a:r>
              <a:rPr lang="en-US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Advantages of Nevis LLC: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963" y="1642797"/>
            <a:ext cx="9281914" cy="4515632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Font typeface="+mj-lt"/>
              <a:buAutoNum type="arabicPeriod"/>
            </a:pPr>
            <a:endParaRPr lang="es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More control than off-shore trust</a:t>
            </a:r>
            <a:endParaRPr lang="es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s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Less Expensive than Off-Shore Trust</a:t>
            </a:r>
            <a:endParaRPr lang="es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s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Strongest, Most Comprehensive laws:  Have all benefits stated above: 		Ex:  Has “beyond reasonable doubt” standard</a:t>
            </a: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Geographical proximity   (vs. Cook Islands)</a:t>
            </a: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$37,000 bond and local Attorney Problem for creditors</a:t>
            </a: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No local taxes</a:t>
            </a: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Record to date is 100%:  No U.S. creditor has successfully</a:t>
            </a:r>
            <a:r>
              <a:rPr lang="es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secured 		judgment 	in Nevis</a:t>
            </a: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n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LLC law similar to Florida:  Has Tenants by Entireties</a:t>
            </a:r>
            <a:endParaRPr lang="es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90967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Structure of a Nevis LLC</a:t>
            </a:r>
            <a:r>
              <a:rPr lang="es-US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US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7334" y="1930400"/>
            <a:ext cx="8302279" cy="395669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ClrTx/>
              <a:buSzPct val="100000"/>
              <a:buNone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Operating Agreement Similar to Florida LLC</a:t>
            </a:r>
          </a:p>
          <a:p>
            <a:pPr marL="0" indent="0">
              <a:spcBef>
                <a:spcPts val="0"/>
              </a:spcBef>
              <a:buClrTx/>
              <a:buSzPct val="100000"/>
              <a:buNone/>
            </a:pPr>
            <a:endParaRPr lang="es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Manager-Managed</a:t>
            </a:r>
          </a:p>
          <a:p>
            <a:pPr marL="0" indent="0">
              <a:spcBef>
                <a:spcPts val="0"/>
              </a:spcBef>
              <a:buClrTx/>
              <a:buSzPct val="100000"/>
              <a:buNone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s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Manager: Can be client (if no threat)</a:t>
            </a:r>
            <a:endParaRPr lang="es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ClrTx/>
              <a:buSzPct val="100000"/>
              <a:buNone/>
            </a:pPr>
            <a:r>
              <a:rPr lang="es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	If threat c</a:t>
            </a: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 transfer to off-shore Manager,</a:t>
            </a:r>
            <a:endParaRPr lang="es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ClrTx/>
              <a:buSzPct val="100000"/>
              <a:buNone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    		</a:t>
            </a:r>
          </a:p>
          <a:p>
            <a:pPr lvl="2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Members: Your client or off-shore Trust</a:t>
            </a:r>
            <a:endParaRPr lang="es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8363915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Cook Islands</a:t>
            </a:r>
            <a:endPara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Image result for cook island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098" name="Picture 2" descr="Image result for cook islan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567" y="1577955"/>
            <a:ext cx="6682898" cy="498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65999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8596313" cy="13208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Cook Islands Manuia Beach Resort</a:t>
            </a:r>
          </a:p>
        </p:txBody>
      </p:sp>
      <p:pic>
        <p:nvPicPr>
          <p:cNvPr id="3076" name="Picture 4" descr="https://www.kayak.com/rimg/himg/bc/b6/c6/ean-328474-44384_89_b-image.jpg?width=525&amp;height=3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491" y="1616189"/>
            <a:ext cx="7860517" cy="485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44618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COOK ISLANDS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Image result for cook island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941" y="1599329"/>
            <a:ext cx="6487204" cy="498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50232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COOK ISLANDS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://www.island-escapes.com/wp-content/uploads/Rar-Fly-fishin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697" y="1930399"/>
            <a:ext cx="6727661" cy="482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8306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Cook Islands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36739"/>
            <a:ext cx="8723520" cy="4081175"/>
          </a:xfrm>
        </p:spPr>
        <p:txBody>
          <a:bodyPr>
            <a:normAutofit/>
          </a:bodyPr>
          <a:lstStyle/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Sovereign country in free association with New Zealand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Population:  about 60,000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 democracy with a parliamentary system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Capital is Rarotonga (10,572 in 2011)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Economy:  tourism, off-shore banking, pearls, marine and fruit exports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Banking/trust system mostly influenced by New Zealand attorneys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3195050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</a:pPr>
            <a:r>
              <a:rPr lang="en-US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Advantages of Cook Island Trust: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963" y="1642797"/>
            <a:ext cx="9281914" cy="451563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+mj-lt"/>
              <a:buAutoNum type="arabicPeriod"/>
            </a:pPr>
            <a:endParaRPr lang="es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Most established and most tested : original situs for foreign asset protection trust law</a:t>
            </a:r>
            <a:endParaRPr lang="es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endParaRPr lang="es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Have all benefits stated above for Nevis: 	</a:t>
            </a:r>
          </a:p>
          <a:p>
            <a:pPr marL="914400" lvl="2" indent="0">
              <a:spcBef>
                <a:spcPts val="0"/>
              </a:spcBef>
              <a:buClrTx/>
              <a:buSzPct val="100000"/>
              <a:buNone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 “beyond reasonable doubt”, trial de novo</a:t>
            </a:r>
          </a:p>
          <a:p>
            <a:pPr marL="914400" lvl="2" indent="0">
              <a:spcBef>
                <a:spcPts val="0"/>
              </a:spcBef>
              <a:buClrTx/>
              <a:buSzPct val="100000"/>
              <a:buNone/>
            </a:pPr>
            <a:endParaRPr lang="en-US" sz="2400" b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2" indent="0">
              <a:spcBef>
                <a:spcPts val="0"/>
              </a:spcBef>
              <a:buClrTx/>
              <a:buSzPct val="100000"/>
              <a:buNone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	  Economy is highly dependent on strong trust laws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68494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271594" y="236769"/>
            <a:ext cx="2895601" cy="1212689"/>
          </a:xfrm>
          <a:prstGeom prst="rect">
            <a:avLst/>
          </a:prstGeom>
          <a:gradFill rotWithShape="1">
            <a:gsLst>
              <a:gs pos="0">
                <a:srgbClr val="FFDD9C"/>
              </a:gs>
              <a:gs pos="50000">
                <a:srgbClr val="FFD78E"/>
              </a:gs>
              <a:gs pos="100000">
                <a:srgbClr val="FFD479"/>
              </a:gs>
            </a:gsLst>
            <a:lin ang="5400000"/>
          </a:gradFill>
          <a:ln w="6350">
            <a:solidFill>
              <a:srgbClr val="FFC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COOK ISLAND 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IRREVOCABLE 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ASSET PROTECTION TRUST</a:t>
            </a: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306013" y="1048294"/>
            <a:ext cx="1774537" cy="1209675"/>
          </a:xfrm>
          <a:prstGeom prst="rect">
            <a:avLst/>
          </a:prstGeom>
          <a:gradFill rotWithShape="1">
            <a:gsLst>
              <a:gs pos="0">
                <a:srgbClr val="A8B7DF"/>
              </a:gs>
              <a:gs pos="50000">
                <a:srgbClr val="9AABD9"/>
              </a:gs>
              <a:gs pos="100000">
                <a:srgbClr val="879ED7"/>
              </a:gs>
            </a:gsLst>
            <a:lin ang="5400000"/>
          </a:gradFill>
          <a:ln w="6350">
            <a:solidFill>
              <a:srgbClr val="4472C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FLORIDA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HOMESTEAD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Larry &amp; Sue, TBE 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318435" y="2827799"/>
            <a:ext cx="1774536" cy="1209675"/>
          </a:xfrm>
          <a:prstGeom prst="rect">
            <a:avLst/>
          </a:prstGeom>
          <a:gradFill rotWithShape="1">
            <a:gsLst>
              <a:gs pos="0">
                <a:srgbClr val="A8B7DF"/>
              </a:gs>
              <a:gs pos="50000">
                <a:srgbClr val="9AABD9"/>
              </a:gs>
              <a:gs pos="100000">
                <a:srgbClr val="879ED7"/>
              </a:gs>
            </a:gsLst>
            <a:lin ang="5400000"/>
          </a:gradFill>
          <a:ln w="6350">
            <a:solidFill>
              <a:srgbClr val="4472C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VACATION  HOME #1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Florida LLC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344238" y="4585835"/>
            <a:ext cx="1774536" cy="1209675"/>
          </a:xfrm>
          <a:prstGeom prst="rect">
            <a:avLst/>
          </a:prstGeom>
          <a:gradFill rotWithShape="1">
            <a:gsLst>
              <a:gs pos="0">
                <a:srgbClr val="A8B7DF"/>
              </a:gs>
              <a:gs pos="50000">
                <a:srgbClr val="9AABD9"/>
              </a:gs>
              <a:gs pos="100000">
                <a:srgbClr val="879ED7"/>
              </a:gs>
            </a:gsLst>
            <a:lin ang="5400000"/>
          </a:gradFill>
          <a:ln w="6350">
            <a:solidFill>
              <a:srgbClr val="4472C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BOAT LLC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Delaware LLC or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Florida multi-member 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LLC 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492001" y="1730411"/>
            <a:ext cx="2454789" cy="1088926"/>
          </a:xfrm>
          <a:prstGeom prst="rect">
            <a:avLst/>
          </a:prstGeom>
          <a:gradFill rotWithShape="1">
            <a:gsLst>
              <a:gs pos="0">
                <a:srgbClr val="F7BDA4"/>
              </a:gs>
              <a:gs pos="50000">
                <a:srgbClr val="F5B195"/>
              </a:gs>
              <a:gs pos="100000">
                <a:srgbClr val="F8A581"/>
              </a:gs>
            </a:gsLst>
            <a:lin ang="5400000"/>
          </a:gradFill>
          <a:ln w="6350">
            <a:solidFill>
              <a:srgbClr val="ED7D3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NEVIS LLC</a:t>
            </a: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467036" y="3100290"/>
            <a:ext cx="2454310" cy="1104141"/>
          </a:xfrm>
          <a:prstGeom prst="rect">
            <a:avLst/>
          </a:prstGeom>
          <a:gradFill rotWithShape="1">
            <a:gsLst>
              <a:gs pos="0">
                <a:srgbClr val="B5D5A7"/>
              </a:gs>
              <a:gs pos="50000">
                <a:srgbClr val="AACE99"/>
              </a:gs>
              <a:gs pos="100000">
                <a:srgbClr val="9CCA86"/>
              </a:gs>
            </a:gsLst>
            <a:lin ang="5400000"/>
          </a:gradFill>
          <a:ln w="635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FLORIDA REVOCABLE LIVING TRUST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Larry</a:t>
            </a: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739020" y="4428544"/>
            <a:ext cx="1962150" cy="911965"/>
          </a:xfrm>
          <a:prstGeom prst="rect">
            <a:avLst/>
          </a:prstGeom>
          <a:gradFill rotWithShape="1">
            <a:gsLst>
              <a:gs pos="0">
                <a:srgbClr val="D2D2D2"/>
              </a:gs>
              <a:gs pos="50000">
                <a:srgbClr val="C8C8C8"/>
              </a:gs>
              <a:gs pos="100000">
                <a:srgbClr val="C0C0C0"/>
              </a:gs>
            </a:gsLst>
            <a:lin ang="5400000"/>
          </a:gradFill>
          <a:ln w="6350">
            <a:solidFill>
              <a:srgbClr val="A5A5A5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SUE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MEDICAL PRACTICE, P.A</a:t>
            </a:r>
            <a:r>
              <a:rPr kumimoji="0" lang="en-US" altLang="es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7614097" y="1672526"/>
            <a:ext cx="2025299" cy="1204695"/>
          </a:xfrm>
          <a:prstGeom prst="ellipse">
            <a:avLst/>
          </a:prstGeom>
          <a:gradFill rotWithShape="1">
            <a:gsLst>
              <a:gs pos="0">
                <a:srgbClr val="F7BDA4"/>
              </a:gs>
              <a:gs pos="50000">
                <a:srgbClr val="F5B195"/>
              </a:gs>
              <a:gs pos="100000">
                <a:srgbClr val="F8A581"/>
              </a:gs>
            </a:gsLst>
            <a:lin ang="5400000"/>
          </a:gradFill>
          <a:ln w="6350">
            <a:solidFill>
              <a:srgbClr val="ED7D3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EQUITIES &amp; CASH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Swiss Bank Account</a:t>
            </a: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7399592" y="3100290"/>
            <a:ext cx="2454310" cy="1077061"/>
          </a:xfrm>
          <a:prstGeom prst="rect">
            <a:avLst/>
          </a:prstGeom>
          <a:gradFill rotWithShape="1">
            <a:gsLst>
              <a:gs pos="0">
                <a:srgbClr val="B5D5A7"/>
              </a:gs>
              <a:gs pos="50000">
                <a:srgbClr val="AACE99"/>
              </a:gs>
              <a:gs pos="100000">
                <a:srgbClr val="9CCA86"/>
              </a:gs>
            </a:gsLst>
            <a:lin ang="5400000"/>
          </a:gradFill>
          <a:ln w="635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FLORIDA REVOCABLE LIVING TRUST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Sue</a:t>
            </a: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7645672" y="4408463"/>
            <a:ext cx="1962150" cy="932046"/>
          </a:xfrm>
          <a:prstGeom prst="rect">
            <a:avLst/>
          </a:prstGeom>
          <a:gradFill rotWithShape="1">
            <a:gsLst>
              <a:gs pos="0">
                <a:srgbClr val="D2D2D2"/>
              </a:gs>
              <a:gs pos="50000">
                <a:srgbClr val="C8C8C8"/>
              </a:gs>
              <a:gs pos="100000">
                <a:srgbClr val="C0C0C0"/>
              </a:gs>
            </a:gsLst>
            <a:lin ang="5400000"/>
          </a:gradFill>
          <a:ln w="6350">
            <a:solidFill>
              <a:srgbClr val="A5A5A5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LARRY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MEDICAL PRACTICE, P.A</a:t>
            </a:r>
            <a:r>
              <a:rPr kumimoji="0" lang="en-US" altLang="es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ounded Rectangle 12"/>
          <p:cNvSpPr>
            <a:spLocks noChangeArrowheads="1"/>
          </p:cNvSpPr>
          <p:nvPr/>
        </p:nvSpPr>
        <p:spPr bwMode="auto">
          <a:xfrm>
            <a:off x="5417638" y="5589527"/>
            <a:ext cx="3499118" cy="1124634"/>
          </a:xfrm>
          <a:prstGeom prst="roundRect">
            <a:avLst>
              <a:gd name="adj" fmla="val 16667"/>
            </a:avLst>
          </a:prstGeom>
          <a:solidFill>
            <a:srgbClr val="4A5C74"/>
          </a:solidFill>
          <a:ln w="12700">
            <a:solidFill>
              <a:srgbClr val="1F4D78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 BUILDING, LLC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Florida LLC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Larry: 50% as TBE with Sue</a:t>
            </a:r>
            <a:endParaRPr kumimoji="0" lang="en-US" altLang="es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Sue: 50% as TBE with Larry</a:t>
            </a: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8291571" y="5373479"/>
            <a:ext cx="0" cy="216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6204976" y="5340509"/>
            <a:ext cx="616308" cy="2945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Lease</a:t>
            </a: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8316380" y="5352873"/>
            <a:ext cx="616308" cy="2945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s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Lease</a:t>
            </a:r>
            <a:endParaRPr kumimoji="0" lang="en-US" altLang="es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3134706" y="4037474"/>
            <a:ext cx="1332330" cy="12780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092971" y="3455439"/>
            <a:ext cx="1374065" cy="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2"/>
          <p:cNvSpPr>
            <a:spLocks noChangeArrowheads="1"/>
          </p:cNvSpPr>
          <p:nvPr/>
        </p:nvSpPr>
        <p:spPr bwMode="auto">
          <a:xfrm>
            <a:off x="1410789" y="-513806"/>
            <a:ext cx="12932374" cy="504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US" dirty="0"/>
          </a:p>
        </p:txBody>
      </p:sp>
      <p:sp>
        <p:nvSpPr>
          <p:cNvPr id="26" name="Rectangle 36"/>
          <p:cNvSpPr>
            <a:spLocks noChangeArrowheads="1"/>
          </p:cNvSpPr>
          <p:nvPr/>
        </p:nvSpPr>
        <p:spPr bwMode="auto">
          <a:xfrm>
            <a:off x="1410789" y="-56607"/>
            <a:ext cx="1293237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US" dirty="0"/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6189043" y="5373479"/>
            <a:ext cx="0" cy="216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8651329" y="4192415"/>
            <a:ext cx="0" cy="216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5725353" y="4212496"/>
            <a:ext cx="0" cy="216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11" idx="2"/>
            <a:endCxn id="8" idx="3"/>
          </p:cNvCxnSpPr>
          <p:nvPr/>
        </p:nvCxnSpPr>
        <p:spPr>
          <a:xfrm flipH="1">
            <a:off x="6946790" y="2274874"/>
            <a:ext cx="6673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endCxn id="4" idx="2"/>
          </p:cNvCxnSpPr>
          <p:nvPr/>
        </p:nvCxnSpPr>
        <p:spPr>
          <a:xfrm flipV="1">
            <a:off x="5719394" y="1449458"/>
            <a:ext cx="1" cy="2809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1317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Take-Away Points for Off-Shore Planning</a:t>
            </a: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7334" y="1560514"/>
            <a:ext cx="8596668" cy="3880773"/>
          </a:xfrm>
        </p:spPr>
        <p:txBody>
          <a:bodyPr/>
          <a:lstStyle/>
          <a:p>
            <a:endParaRPr lang="en-US" sz="2400" smtClean="0"/>
          </a:p>
          <a:p>
            <a:pPr marL="0" indent="0">
              <a:buNone/>
            </a:pPr>
            <a:r>
              <a:rPr lang="en-US" sz="2400" smtClean="0"/>
              <a:t>	</a:t>
            </a:r>
            <a:r>
              <a:rPr lang="en-US" sz="2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 a Nevis/ Cook Island LLC or trust as a component or principal part of any Off-shore plan</a:t>
            </a:r>
          </a:p>
          <a:p>
            <a:pPr marL="0" indent="0">
              <a:buNone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2.	IRS Reporting Requirements must be followed</a:t>
            </a:r>
          </a:p>
          <a:p>
            <a:pPr marL="0" indent="0">
              <a:buNone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3.	If properly structured,  assets are well protected from most creditors other 	than </a:t>
            </a:r>
            <a:r>
              <a:rPr 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 Creditors -  IRS, SEC, FTC</a:t>
            </a: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08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Fraudulent Transfers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334" y="2151065"/>
            <a:ext cx="7847541" cy="2630486"/>
          </a:xfrm>
        </p:spPr>
        <p:txBody>
          <a:bodyPr>
            <a:normAutofit/>
          </a:bodyPr>
          <a:lstStyle/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es-US" sz="28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FUFTA: Florida Uniform Fraudulent Transfer Act, F.S. 726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en-US" altLang="es-US" sz="28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en-US" altLang="es-US" sz="28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es-US" sz="28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Civil Remedy – Not Criminal remedy</a:t>
            </a:r>
            <a:endParaRPr lang="en-US" altLang="es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52209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Transfers Under F.S. 726.105</a:t>
            </a:r>
            <a:endParaRPr lang="es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265" y="1848051"/>
            <a:ext cx="8715737" cy="3543099"/>
          </a:xfrm>
        </p:spPr>
        <p:txBody>
          <a:bodyPr>
            <a:normAutofit/>
          </a:bodyPr>
          <a:lstStyle/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transfer is fraudulent if made “with actual intent to hinder, delay, or defraud any creditor of the debtor”. Creditor may rely upon the “badges of fraud”</a:t>
            </a:r>
          </a:p>
          <a:p>
            <a:pPr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Big Reg Badge of Fraud:  Insolvency</a:t>
            </a:r>
          </a:p>
          <a:p>
            <a:pPr marL="457200" lvl="1" indent="0">
              <a:spcBef>
                <a:spcPts val="0"/>
              </a:spcBef>
              <a:buClrTx/>
              <a:buSzPct val="100000"/>
              <a:buNone/>
            </a:pP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indent="0">
              <a:spcBef>
                <a:spcPts val="0"/>
              </a:spcBef>
              <a:buClrTx/>
              <a:buSzPct val="100000"/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 debtor was insolvent or became insolvent shortly after the transfer was made or the obligation was incurred</a:t>
            </a:r>
          </a:p>
          <a:p>
            <a:pPr marL="457200" lvl="1" indent="0">
              <a:spcBef>
                <a:spcPts val="0"/>
              </a:spcBef>
              <a:buClrTx/>
              <a:buSzPct val="100000"/>
              <a:buNone/>
            </a:pP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indent="0">
              <a:spcBef>
                <a:spcPts val="0"/>
              </a:spcBef>
              <a:buClrTx/>
              <a:buSzPct val="100000"/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Leave some percentage of assets out of  asset protection structure</a:t>
            </a:r>
            <a:endParaRPr lang="es-US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s-US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157937119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Florida  Statute of Limitations:  </a:t>
            </a: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778934" y="2058989"/>
            <a:ext cx="8596668" cy="24678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years after transfer made or if later, within 1 year after the transfer was or reasonably could have been discovered.  F.S. 726.110(1).</a:t>
            </a:r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06903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 TAKE AWAY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Protect the ball </a:t>
            </a:r>
          </a:p>
          <a:p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Porcupine Effect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97054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Porcupine vs. Cheetah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1178739" y="1661031"/>
            <a:ext cx="7593858" cy="577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9540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Porcupine vs Cheetah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Image result for porcupine and cheetah figh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649" y="1930400"/>
            <a:ext cx="7370931" cy="439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42770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Porcupine Effect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2056" y="1485577"/>
            <a:ext cx="6728058" cy="567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06233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245" y="780733"/>
            <a:ext cx="5328355" cy="1191238"/>
          </a:xfrm>
          <a:prstGeom prst="rect">
            <a:avLst/>
          </a:prstGeom>
        </p:spPr>
      </p:pic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621657" y="3478213"/>
            <a:ext cx="60571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Rarick &amp; Beskin, P.A.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Miami-Dade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6500 Cowpen Rd., Suite 204</a:t>
            </a:r>
            <a:endParaRPr kumimoji="0" lang="en-US" altLang="en-US" sz="1600" i="0" u="none" strike="noStrike" cap="none" normalizeH="0" baseline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Miami Lakes, FL 33014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www.rblawfl.com</a:t>
            </a:r>
            <a:endParaRPr kumimoji="0" lang="en-US" altLang="en-US" sz="1600" i="0" u="none" strike="noStrike" cap="none" normalizeH="0" baseline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Tel:  (305) 556-5209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E-mail: prarick@raricklaw.com</a:t>
            </a:r>
            <a:r>
              <a:rPr kumimoji="0" lang="en-US" altLang="en-US" sz="1600" i="0" u="none" strike="noStrike" cap="none" normalizeH="0" baseline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Rarick &amp; Beskin, P.A.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Broward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3109 Stirling Rd.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Suite 101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Ft. Lauderdale, FL 33312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Tel:  954-861-1426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Email: info@raricklaw.com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483865" y="3745735"/>
            <a:ext cx="0" cy="13660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44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{5133B42C-BDBF-0242-9802-7070357727B0}tf10001120</Template>
  <TotalTime>6467</TotalTime>
  <Words>2140</Words>
  <Application>Microsoft Office PowerPoint</Application>
  <PresentationFormat>Widescreen</PresentationFormat>
  <Paragraphs>498</Paragraphs>
  <Slides>95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104" baseType="lpstr">
      <vt:lpstr>Arial</vt:lpstr>
      <vt:lpstr>Bookman Old Style</vt:lpstr>
      <vt:lpstr>Calibri</vt:lpstr>
      <vt:lpstr>Segoe UI Emoji</vt:lpstr>
      <vt:lpstr>Symbol</vt:lpstr>
      <vt:lpstr>Times New Roman</vt:lpstr>
      <vt:lpstr>Trebuchet MS</vt:lpstr>
      <vt:lpstr>Wingdings 3</vt:lpstr>
      <vt:lpstr>Facet</vt:lpstr>
      <vt:lpstr>PowerPoint Presentation</vt:lpstr>
      <vt:lpstr>Introduction</vt:lpstr>
      <vt:lpstr>May the odds be with you – but  frankly they’re not</vt:lpstr>
      <vt:lpstr>Our Last Seminar:  True Starting Point</vt:lpstr>
      <vt:lpstr>Smart Estate Planning: Keeping  Control In The Family</vt:lpstr>
      <vt:lpstr>Keeping Control In The Family</vt:lpstr>
      <vt:lpstr>PowerPoint Presentation</vt:lpstr>
      <vt:lpstr>3 Myths About Probate – and the Realities</vt:lpstr>
      <vt:lpstr>Common Estate Planning Mistakes</vt:lpstr>
      <vt:lpstr>Mistake #1:  Failure to Protect Your Low Hanging Fruit</vt:lpstr>
      <vt:lpstr>What Makes a Fat Duck?  </vt:lpstr>
      <vt:lpstr>What Makes A Fat Duck</vt:lpstr>
      <vt:lpstr>PowerPoint Presentation</vt:lpstr>
      <vt:lpstr>Who Survives?</vt:lpstr>
      <vt:lpstr>Moral of the Story</vt:lpstr>
      <vt:lpstr>Mistake #2:  Failure to Have An Asset Protection Strategy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Take Away Points </vt:lpstr>
      <vt:lpstr>Mistake #3:  Waiting Too Long To Take Action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Mistake #4:  Failure to have a master plan for you – and your family</vt:lpstr>
      <vt:lpstr>PowerPoint Presentation</vt:lpstr>
      <vt:lpstr>PowerPoint Presentation</vt:lpstr>
      <vt:lpstr>PowerPoint Presentation</vt:lpstr>
      <vt:lpstr>PowerPoint Presentation</vt:lpstr>
      <vt:lpstr>Lesson #1: Plan for the Storms - Have a Good Estate Plan </vt:lpstr>
      <vt:lpstr>4 Basic Legal Tools Most Persons Should have  </vt:lpstr>
      <vt:lpstr>The Fable Of the Porcupine and Duck</vt:lpstr>
      <vt:lpstr>PowerPoint Presentation</vt:lpstr>
      <vt:lpstr>PowerPoint Presentation</vt:lpstr>
      <vt:lpstr>The Porcupine  Asset Protection Philosophy</vt:lpstr>
      <vt:lpstr>The Porcupine  Asset Protection Philosophy</vt:lpstr>
      <vt:lpstr>Not Dogmatic</vt:lpstr>
      <vt:lpstr>Timing Is Critical!!!</vt:lpstr>
      <vt:lpstr>Not Based Upon Concealment</vt:lpstr>
      <vt:lpstr>Take Full Advantage of Florida law</vt:lpstr>
      <vt:lpstr>3 FACES OF FLORIDA HOMESTEAD</vt:lpstr>
      <vt:lpstr>Florida Law Protections:  Homestead</vt:lpstr>
      <vt:lpstr>Take Away Points for Florida Homestead                              </vt:lpstr>
      <vt:lpstr>Take Away Points for Florida homestead</vt:lpstr>
      <vt:lpstr>Other Florida Law Protections   </vt:lpstr>
      <vt:lpstr>Tenancy By Entirety for Real Property</vt:lpstr>
      <vt:lpstr>Take Away Points for Tenancy By Entireties -  TBE </vt:lpstr>
      <vt:lpstr>Using Florida Business Entities for  Asset Protection </vt:lpstr>
      <vt:lpstr>Common Mistake</vt:lpstr>
      <vt:lpstr>PowerPoint Presentation</vt:lpstr>
      <vt:lpstr>PowerPoint Presentation</vt:lpstr>
      <vt:lpstr>Florida LLC vs. Corporation:  Why The LLC Provides Higher Quality Asset Protection </vt:lpstr>
      <vt:lpstr>LLC vs. Corporation: Why the LLC is usually higher quality protection</vt:lpstr>
      <vt:lpstr>Florida LLC vs. Delaware LLC#</vt:lpstr>
      <vt:lpstr>Why Every LLC Should Have A Robust Asset Protection Operating Agreement  </vt:lpstr>
      <vt:lpstr>What’s Protected – What’s Exposed</vt:lpstr>
      <vt:lpstr>Use Insurance as a war chest – so a target?</vt:lpstr>
      <vt:lpstr>Using Non-Florida Law</vt:lpstr>
      <vt:lpstr>Florida does not permit self-settled spendthrift trusts</vt:lpstr>
      <vt:lpstr>Advantages of Nevada Domestic Asset Protection Trust (DAPT)</vt:lpstr>
      <vt:lpstr>Limitations of DAPT </vt:lpstr>
      <vt:lpstr>Off-Shore Planning </vt:lpstr>
      <vt:lpstr>Off-Shore Planning Cautions</vt:lpstr>
      <vt:lpstr>Why Consider Off-Shore Planning   </vt:lpstr>
      <vt:lpstr>PowerPoint Presentation</vt:lpstr>
      <vt:lpstr>Why Not to Use Off-Shore Planning</vt:lpstr>
      <vt:lpstr>Popular &amp; Established Off-Shore Jurisdictions</vt:lpstr>
      <vt:lpstr>                       NEVIS </vt:lpstr>
      <vt:lpstr>Nevis </vt:lpstr>
      <vt:lpstr>NEVIS</vt:lpstr>
      <vt:lpstr>NEVIS - Four Seasons Marriott</vt:lpstr>
      <vt:lpstr>What and Where: Nevis &amp; St. Kitts</vt:lpstr>
      <vt:lpstr>Advantages of Nevis LLC:</vt:lpstr>
      <vt:lpstr>Structure of a Nevis LLC </vt:lpstr>
      <vt:lpstr>Cook Islands</vt:lpstr>
      <vt:lpstr>Cook Islands Manuia Beach Resort</vt:lpstr>
      <vt:lpstr>COOK ISLANDS</vt:lpstr>
      <vt:lpstr>COOK ISLANDS</vt:lpstr>
      <vt:lpstr>Cook Islands</vt:lpstr>
      <vt:lpstr>Advantages of Cook Island Trust:</vt:lpstr>
      <vt:lpstr>PowerPoint Presentation</vt:lpstr>
      <vt:lpstr>Take-Away Points for Off-Shore Planning </vt:lpstr>
      <vt:lpstr>Fraudulent Transfers</vt:lpstr>
      <vt:lpstr>Transfers Under F.S. 726.105</vt:lpstr>
      <vt:lpstr>Florida  Statute of Limitations:   </vt:lpstr>
      <vt:lpstr>FINAL TAKE AWAY</vt:lpstr>
      <vt:lpstr>The Porcupine vs. Cheetah</vt:lpstr>
      <vt:lpstr>Porcupine vs Cheetah</vt:lpstr>
      <vt:lpstr>The Porcupine Effect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Cristina Fernandez</dc:creator>
  <cp:lastModifiedBy>Phillip B. Rarick</cp:lastModifiedBy>
  <cp:revision>401</cp:revision>
  <cp:lastPrinted>2018-04-14T15:48:32Z</cp:lastPrinted>
  <dcterms:created xsi:type="dcterms:W3CDTF">2016-01-12T21:33:25Z</dcterms:created>
  <dcterms:modified xsi:type="dcterms:W3CDTF">2018-08-01T17:06:57Z</dcterms:modified>
</cp:coreProperties>
</file>