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3" r:id="rId1"/>
  </p:sldMasterIdLst>
  <p:notesMasterIdLst>
    <p:notesMasterId r:id="rId54"/>
  </p:notesMasterIdLst>
  <p:sldIdLst>
    <p:sldId id="393" r:id="rId2"/>
    <p:sldId id="394" r:id="rId3"/>
    <p:sldId id="442" r:id="rId4"/>
    <p:sldId id="443" r:id="rId5"/>
    <p:sldId id="471" r:id="rId6"/>
    <p:sldId id="467" r:id="rId7"/>
    <p:sldId id="396" r:id="rId8"/>
    <p:sldId id="397" r:id="rId9"/>
    <p:sldId id="398" r:id="rId10"/>
    <p:sldId id="399" r:id="rId11"/>
    <p:sldId id="404" r:id="rId12"/>
    <p:sldId id="411" r:id="rId13"/>
    <p:sldId id="468" r:id="rId14"/>
    <p:sldId id="408" r:id="rId15"/>
    <p:sldId id="453" r:id="rId16"/>
    <p:sldId id="412" r:id="rId17"/>
    <p:sldId id="454" r:id="rId18"/>
    <p:sldId id="436" r:id="rId19"/>
    <p:sldId id="437" r:id="rId20"/>
    <p:sldId id="438" r:id="rId21"/>
    <p:sldId id="439" r:id="rId22"/>
    <p:sldId id="441" r:id="rId23"/>
    <p:sldId id="455" r:id="rId24"/>
    <p:sldId id="414" r:id="rId25"/>
    <p:sldId id="472" r:id="rId26"/>
    <p:sldId id="473" r:id="rId27"/>
    <p:sldId id="474" r:id="rId28"/>
    <p:sldId id="476" r:id="rId29"/>
    <p:sldId id="475" r:id="rId30"/>
    <p:sldId id="478" r:id="rId31"/>
    <p:sldId id="405" r:id="rId32"/>
    <p:sldId id="406" r:id="rId33"/>
    <p:sldId id="415" r:id="rId34"/>
    <p:sldId id="416" r:id="rId35"/>
    <p:sldId id="446" r:id="rId36"/>
    <p:sldId id="447" r:id="rId37"/>
    <p:sldId id="448" r:id="rId38"/>
    <p:sldId id="449" r:id="rId39"/>
    <p:sldId id="417" r:id="rId40"/>
    <p:sldId id="421" r:id="rId41"/>
    <p:sldId id="422" r:id="rId42"/>
    <p:sldId id="424" r:id="rId43"/>
    <p:sldId id="418" r:id="rId44"/>
    <p:sldId id="419" r:id="rId45"/>
    <p:sldId id="420" r:id="rId46"/>
    <p:sldId id="427" r:id="rId47"/>
    <p:sldId id="423" r:id="rId48"/>
    <p:sldId id="428" r:id="rId49"/>
    <p:sldId id="450" r:id="rId50"/>
    <p:sldId id="451" r:id="rId51"/>
    <p:sldId id="452" r:id="rId52"/>
    <p:sldId id="313" r:id="rId53"/>
  </p:sldIdLst>
  <p:sldSz cx="12192000" cy="6858000"/>
  <p:notesSz cx="6985000" cy="92837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EDAEA7-3B7A-42A1-8CD6-F89F1DA815C5}">
          <p14:sldIdLst>
            <p14:sldId id="393"/>
            <p14:sldId id="394"/>
            <p14:sldId id="442"/>
            <p14:sldId id="443"/>
            <p14:sldId id="471"/>
            <p14:sldId id="467"/>
            <p14:sldId id="396"/>
            <p14:sldId id="397"/>
            <p14:sldId id="398"/>
            <p14:sldId id="399"/>
            <p14:sldId id="404"/>
            <p14:sldId id="411"/>
            <p14:sldId id="468"/>
            <p14:sldId id="408"/>
            <p14:sldId id="453"/>
            <p14:sldId id="412"/>
            <p14:sldId id="454"/>
            <p14:sldId id="436"/>
            <p14:sldId id="437"/>
            <p14:sldId id="438"/>
            <p14:sldId id="439"/>
            <p14:sldId id="441"/>
            <p14:sldId id="455"/>
            <p14:sldId id="414"/>
            <p14:sldId id="472"/>
            <p14:sldId id="473"/>
            <p14:sldId id="474"/>
            <p14:sldId id="476"/>
            <p14:sldId id="475"/>
            <p14:sldId id="478"/>
            <p14:sldId id="405"/>
            <p14:sldId id="406"/>
            <p14:sldId id="415"/>
            <p14:sldId id="416"/>
            <p14:sldId id="446"/>
            <p14:sldId id="447"/>
            <p14:sldId id="448"/>
            <p14:sldId id="449"/>
            <p14:sldId id="417"/>
            <p14:sldId id="421"/>
            <p14:sldId id="422"/>
            <p14:sldId id="424"/>
            <p14:sldId id="418"/>
            <p14:sldId id="419"/>
            <p14:sldId id="420"/>
            <p14:sldId id="427"/>
            <p14:sldId id="423"/>
            <p14:sldId id="428"/>
            <p14:sldId id="450"/>
            <p14:sldId id="451"/>
            <p14:sldId id="452"/>
          </p14:sldIdLst>
        </p14:section>
        <p14:section name="Untitled Section" id="{2D340CEA-955A-4D63-9FA2-18F7433AF398}">
          <p14:sldIdLst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94131" autoAdjust="0"/>
  </p:normalViewPr>
  <p:slideViewPr>
    <p:cSldViewPr snapToGrid="0">
      <p:cViewPr varScale="1">
        <p:scale>
          <a:sx n="109" d="100"/>
          <a:sy n="109" d="100"/>
        </p:scale>
        <p:origin x="492" y="114"/>
      </p:cViewPr>
      <p:guideLst/>
    </p:cSldViewPr>
  </p:slideViewPr>
  <p:outlineViewPr>
    <p:cViewPr>
      <p:scale>
        <a:sx n="33" d="100"/>
        <a:sy n="33" d="100"/>
      </p:scale>
      <p:origin x="0" y="-96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23A6F45C-F1E7-41DA-B0CF-29EC98239792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45BE1A3-26AB-4002-A0B7-2D6E284E0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62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9645789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04581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50111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5632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98408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66751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807391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84359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1833988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21188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775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8467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3672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77758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544011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55370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57248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  <p:sldLayoutId id="2147484168" r:id="rId15"/>
    <p:sldLayoutId id="21474841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d6554c11-28fd-484f-a3e7-0d4a9b72849f@namprd15.prod.outlook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879" y="483103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  <a:ea typeface="Batang" panose="02030600000101010101" pitchFamily="18" charset="-127"/>
                <a:cs typeface="Angsana New" panose="02020603050405020304" pitchFamily="18" charset="-34"/>
              </a:rPr>
              <a:t>SMART ESTATE PLANNING – AS SEEN THROUGH THE WISDOM OF PEANUTS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48143" y="15753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cid:d6554c11-28fd-484f-a3e7-0d4a9b72849f@namprd15.prod.outlook.com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86926" y="1978002"/>
            <a:ext cx="4550539" cy="401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37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666" y="2474026"/>
            <a:ext cx="8596668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Life Is Like A Baseball Game</a:t>
            </a:r>
          </a:p>
        </p:txBody>
      </p:sp>
    </p:spTree>
    <p:extLst>
      <p:ext uri="{BB962C8B-B14F-4D97-AF65-F5344CB8AC3E}">
        <p14:creationId xmlns:p14="http://schemas.microsoft.com/office/powerpoint/2010/main" val="6658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53C3C3-D852-604F-A6B0-4E735406D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402" b="49768"/>
          <a:stretch/>
        </p:blipFill>
        <p:spPr>
          <a:xfrm>
            <a:off x="2594958" y="1389414"/>
            <a:ext cx="7714387" cy="385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7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FA4C32B-A074-C340-9EE6-59B1B927CE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900" r="247"/>
          <a:stretch/>
        </p:blipFill>
        <p:spPr>
          <a:xfrm>
            <a:off x="2380902" y="1402772"/>
            <a:ext cx="7903173" cy="396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7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Some Issues too tough!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802" y="2160588"/>
            <a:ext cx="2588433" cy="3881437"/>
          </a:xfrm>
        </p:spPr>
      </p:pic>
    </p:spTree>
    <p:extLst>
      <p:ext uri="{BB962C8B-B14F-4D97-AF65-F5344CB8AC3E}">
        <p14:creationId xmlns:p14="http://schemas.microsoft.com/office/powerpoint/2010/main" val="346455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Uncertain World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Bookman Old Style" panose="02050604050505020204" pitchFamily="18" charset="0"/>
              </a:rPr>
              <a:t>Let’s talk about how best to keep control – whether it rains or shines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878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Smart Estate Planning: Keeping </a:t>
            </a:r>
            <a:b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Control In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As Americans, we are used to having control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No one wants the court to intervene in your personal affairs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Losing Control: In event of mental incapacity: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Over 87% chance likely to suffer mental incapacity prior to death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What could happened in such event?  GUARDIANSHIP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What is Guardianship?</a:t>
            </a:r>
          </a:p>
        </p:txBody>
      </p:sp>
    </p:spTree>
    <p:extLst>
      <p:ext uri="{BB962C8B-B14F-4D97-AF65-F5344CB8AC3E}">
        <p14:creationId xmlns:p14="http://schemas.microsoft.com/office/powerpoint/2010/main" val="1987947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Keeping Control In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smtClean="0">
                <a:latin typeface="Bookman Old Style" panose="02050604050505020204" pitchFamily="18" charset="0"/>
              </a:rPr>
              <a:t>Probate: Court </a:t>
            </a:r>
            <a:r>
              <a:rPr lang="en-US" sz="2400" b="1" dirty="0" smtClean="0">
                <a:latin typeface="Bookman Old Style" panose="02050604050505020204" pitchFamily="18" charset="0"/>
              </a:rPr>
              <a:t>intervention upon death</a:t>
            </a:r>
            <a:endParaRPr lang="en-US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What is Probate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Why most families want to avoid probate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Cost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Time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Stress</a:t>
            </a:r>
          </a:p>
        </p:txBody>
      </p:sp>
    </p:spTree>
    <p:extLst>
      <p:ext uri="{BB962C8B-B14F-4D97-AF65-F5344CB8AC3E}">
        <p14:creationId xmlns:p14="http://schemas.microsoft.com/office/powerpoint/2010/main" val="2262792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3 Myths About Probate – and the Realities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Bookman Old Style" panose="02050604050505020204" pitchFamily="18" charset="0"/>
              </a:rPr>
              <a:t> A </a:t>
            </a:r>
            <a:r>
              <a:rPr lang="en-US" sz="2000" b="1" dirty="0">
                <a:latin typeface="Bookman Old Style" panose="02050604050505020204" pitchFamily="18" charset="0"/>
              </a:rPr>
              <a:t>will avoids probate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 A non-funded living trust avoids probate</a:t>
            </a:r>
          </a:p>
          <a:p>
            <a:r>
              <a:rPr lang="en-US" sz="2000" b="1" dirty="0" smtClean="0">
                <a:latin typeface="Bookman Old Style" panose="02050604050505020204" pitchFamily="18" charset="0"/>
              </a:rPr>
              <a:t> Owning </a:t>
            </a:r>
            <a:r>
              <a:rPr lang="en-US" sz="2000" b="1" dirty="0">
                <a:latin typeface="Bookman Old Style" panose="02050604050505020204" pitchFamily="18" charset="0"/>
              </a:rPr>
              <a:t>real estate with adult child </a:t>
            </a:r>
            <a:r>
              <a:rPr lang="en-US" sz="2000" b="1" dirty="0" smtClean="0">
                <a:latin typeface="Bookman Old Style" panose="02050604050505020204" pitchFamily="18" charset="0"/>
              </a:rPr>
              <a:t>avoids probate</a:t>
            </a:r>
            <a:endParaRPr lang="en-US" sz="2000" b="1" dirty="0">
              <a:latin typeface="Bookman Old Style" panose="02050604050505020204" pitchFamily="18" charset="0"/>
            </a:endParaRPr>
          </a:p>
          <a:p>
            <a:endParaRPr lang="en-US" sz="2000" b="1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09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Common Estate Planning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5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8">
            <a:extLst>
              <a:ext uri="{FF2B5EF4-FFF2-40B4-BE49-F238E27FC236}">
                <a16:creationId xmlns:a16="http://schemas.microsoft.com/office/drawing/2014/main" xmlns="" id="{E7038D70-4165-4B7C-81B1-689029C47D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xmlns="" id="{44104657-C172-D045-802A-0F0AF837C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3508"/>
          <a:stretch/>
        </p:blipFill>
        <p:spPr bwMode="auto">
          <a:xfrm>
            <a:off x="6129405" y="609600"/>
            <a:ext cx="3144597" cy="260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porcupine hd attack">
            <a:extLst>
              <a:ext uri="{FF2B5EF4-FFF2-40B4-BE49-F238E27FC236}">
                <a16:creationId xmlns:a16="http://schemas.microsoft.com/office/drawing/2014/main" xmlns="" id="{67217D7C-9BDA-9940-879A-9066F94D2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r="-6" b="-6"/>
          <a:stretch/>
        </p:blipFill>
        <p:spPr bwMode="auto">
          <a:xfrm>
            <a:off x="6129405" y="3439947"/>
            <a:ext cx="3144597" cy="260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222281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#1:  Failure to Protect Your Low Hanging Fruit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01" y="2160589"/>
            <a:ext cx="5211607" cy="3880773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sz="2000" b="1" dirty="0">
                <a:latin typeface="Bookman Old Style" panose="02050604050505020204" pitchFamily="18" charset="0"/>
              </a:rPr>
              <a:t>What assets are low hanging fruit?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 Is it a porcupine or a fat duck?</a:t>
            </a:r>
          </a:p>
          <a:p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13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What Makes a Fat Duck?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b="1" dirty="0">
                <a:latin typeface="Bookman Old Style" panose="02050604050505020204" pitchFamily="18" charset="0"/>
              </a:rPr>
              <a:t>Title in your individual name – and loaded with insurance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Title in single member LLC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Multiple properties in same LLC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LLC without an anti-Olmstead Operating Agreement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2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What Makes A Fat Duck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latin typeface="Bookman Old Style" panose="02050604050505020204" pitchFamily="18" charset="0"/>
              </a:rPr>
              <a:t> Title in name of a sub-s corporation:  Not Fat Duck but not optimal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Title in name of corporation – and no annual minutes or </a:t>
            </a:r>
            <a:r>
              <a:rPr lang="en-US" sz="2400" b="1" dirty="0" smtClean="0">
                <a:latin typeface="Bookman Old Style" panose="02050604050505020204" pitchFamily="18" charset="0"/>
              </a:rPr>
              <a:t>corporate Bank </a:t>
            </a:r>
            <a:r>
              <a:rPr lang="en-US" sz="2400" b="1" dirty="0">
                <a:latin typeface="Bookman Old Style" panose="02050604050505020204" pitchFamily="18" charset="0"/>
              </a:rPr>
              <a:t>account</a:t>
            </a:r>
          </a:p>
          <a:p>
            <a:pPr indent="-285750"/>
            <a:r>
              <a:rPr lang="en-US" sz="2400" b="1" dirty="0">
                <a:latin typeface="Bookman Old Style" panose="02050604050505020204" pitchFamily="18" charset="0"/>
              </a:rPr>
              <a:t> Watch out for the wolves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50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149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8">
            <a:extLst>
              <a:ext uri="{FF2B5EF4-FFF2-40B4-BE49-F238E27FC236}">
                <a16:creationId xmlns:a16="http://schemas.microsoft.com/office/drawing/2014/main" xmlns="" id="{E7038D70-4165-4B7C-81B1-689029C47D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xmlns="" id="{44104657-C172-D045-802A-0F0AF837C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3508"/>
          <a:stretch/>
        </p:blipFill>
        <p:spPr bwMode="auto">
          <a:xfrm>
            <a:off x="134066" y="1711105"/>
            <a:ext cx="4015881" cy="332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porcupine hd attack">
            <a:extLst>
              <a:ext uri="{FF2B5EF4-FFF2-40B4-BE49-F238E27FC236}">
                <a16:creationId xmlns:a16="http://schemas.microsoft.com/office/drawing/2014/main" xmlns="" id="{67217D7C-9BDA-9940-879A-9066F94D2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r="-6" b="-6"/>
          <a:stretch/>
        </p:blipFill>
        <p:spPr bwMode="auto">
          <a:xfrm>
            <a:off x="5341546" y="1617067"/>
            <a:ext cx="4129542" cy="34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222281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Who Survives?</a:t>
            </a:r>
            <a:endParaRPr lang="en-US" sz="2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01" y="2160589"/>
            <a:ext cx="5211607" cy="3880773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74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Moral of the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Understand the Porcupine Strategy:  Make Assets Unattractive to </a:t>
            </a:r>
            <a:r>
              <a:rPr lang="en-US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Creditors</a:t>
            </a:r>
          </a:p>
          <a:p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The “No Fat Ducks Rule”</a:t>
            </a:r>
            <a:endParaRPr lang="en-US" sz="2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175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Mistake #2:  Failure to Have An Asset Protection Strategy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Because if you don’t, someone else may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 – as Linus learned the hard way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41837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82FF147C-70F3-314D-860F-945B730DD08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0" r="42635" b="49802"/>
          <a:stretch/>
        </p:blipFill>
        <p:spPr bwMode="auto">
          <a:xfrm>
            <a:off x="1385180" y="1195056"/>
            <a:ext cx="9388444" cy="5033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966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C0529476-F277-B241-9A43-E1F05FA4FE1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54" t="25108" b="49783"/>
          <a:stretch/>
        </p:blipFill>
        <p:spPr bwMode="auto">
          <a:xfrm>
            <a:off x="1113576" y="1213164"/>
            <a:ext cx="5036179" cy="3669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result for charles schulz cartoons, FORTRESS">
            <a:extLst>
              <a:ext uri="{FF2B5EF4-FFF2-40B4-BE49-F238E27FC236}">
                <a16:creationId xmlns:a16="http://schemas.microsoft.com/office/drawing/2014/main" xmlns="" id="{A0F293DA-EBF9-F146-97CA-F29463C7C1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8" r="50417" b="24427"/>
          <a:stretch/>
        </p:blipFill>
        <p:spPr bwMode="auto">
          <a:xfrm>
            <a:off x="6255169" y="1213164"/>
            <a:ext cx="4563721" cy="3669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896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76B19E6A-9FDE-2E47-8BD6-949D3084EB7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4" t="50412" b="24860"/>
          <a:stretch/>
        </p:blipFill>
        <p:spPr bwMode="auto">
          <a:xfrm>
            <a:off x="1294646" y="1131683"/>
            <a:ext cx="9379389" cy="5151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581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D90BAFCD-7004-AC45-AE4B-F6C20ECF68A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" t="75521" r="33358" b="1843"/>
          <a:stretch/>
        </p:blipFill>
        <p:spPr bwMode="auto">
          <a:xfrm>
            <a:off x="1466661" y="1294646"/>
            <a:ext cx="8369235" cy="3504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638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harles schulz cartoons, FORTRESS">
            <a:extLst>
              <a:ext uri="{FF2B5EF4-FFF2-40B4-BE49-F238E27FC236}">
                <a16:creationId xmlns:a16="http://schemas.microsoft.com/office/drawing/2014/main" xmlns="" id="{85A3B404-9E73-604F-BFE0-F4652A1F4DC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49" t="75449" r="-549" b="1317"/>
          <a:stretch/>
        </p:blipFill>
        <p:spPr bwMode="auto">
          <a:xfrm>
            <a:off x="3232087" y="570368"/>
            <a:ext cx="5957180" cy="5540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149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Take Away Points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Have </a:t>
            </a:r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an Asset Protection Strategy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Take Advantage of Florida laws!!!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If necessary, take advantage of laws of other states:</a:t>
            </a:r>
          </a:p>
          <a:p>
            <a:pPr lvl="2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Nevada, Delaware, South Dakota, Alaska</a:t>
            </a:r>
          </a:p>
          <a:p>
            <a:pPr marL="400050" indent="-285750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Make Sure Your Strategy is Up to date</a:t>
            </a:r>
          </a:p>
          <a:p>
            <a:pPr marL="400050" indent="-285750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 No such thing as “umbrella insurance” policy</a:t>
            </a:r>
          </a:p>
          <a:p>
            <a:pPr marL="400050" indent="-285750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Not such thing as “bullet proof” </a:t>
            </a:r>
            <a:r>
              <a:rPr lang="en-US" sz="20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strategy Or Impregnable Fortress</a:t>
            </a:r>
            <a:endParaRPr lang="en-US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r>
              <a:rPr lang="en-US" sz="2000" b="1" dirty="0" smtClean="0">
                <a:latin typeface="Bookman Old Style" panose="02050604050505020204" pitchFamily="18" charset="0"/>
              </a:rPr>
              <a:t>But Plenty of Powerful Legal Tools and Strategies – next seminar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#3: 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Waiting Too Long To Take Action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Bookman Old Style" panose="02050604050505020204" pitchFamily="18" charset="0"/>
              </a:rPr>
              <a:t>Plan when you can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If you lack capacity – you are looking at court intervention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Crisis planning is expensive and your options are limited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Solution:  Act Now</a:t>
            </a:r>
          </a:p>
          <a:p>
            <a:r>
              <a:rPr lang="en-US" sz="2000" b="1" dirty="0" smtClean="0">
                <a:latin typeface="Bookman Old Style" panose="02050604050505020204" pitchFamily="18" charset="0"/>
              </a:rPr>
              <a:t>Even if the choices are not perfect – usually never perfect</a:t>
            </a:r>
            <a:endParaRPr lang="en-US" sz="2000" b="1" dirty="0">
              <a:latin typeface="Bookman Old Style" panose="02050604050505020204" pitchFamily="18" charset="0"/>
            </a:endParaRPr>
          </a:p>
          <a:p>
            <a:r>
              <a:rPr lang="en-US" sz="2000" b="1" dirty="0" smtClean="0">
                <a:latin typeface="Bookman Old Style" panose="02050604050505020204" pitchFamily="18" charset="0"/>
              </a:rPr>
              <a:t>Linus may agree</a:t>
            </a:r>
            <a:endParaRPr lang="en-US" sz="2000" b="1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40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33" y="1508369"/>
            <a:ext cx="7783884" cy="2711938"/>
          </a:xfrm>
        </p:spPr>
      </p:pic>
    </p:spTree>
    <p:extLst>
      <p:ext uri="{BB962C8B-B14F-4D97-AF65-F5344CB8AC3E}">
        <p14:creationId xmlns:p14="http://schemas.microsoft.com/office/powerpoint/2010/main" val="348863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70" y="1924333"/>
            <a:ext cx="8240946" cy="2753173"/>
          </a:xfrm>
        </p:spPr>
      </p:pic>
    </p:spTree>
    <p:extLst>
      <p:ext uri="{BB962C8B-B14F-4D97-AF65-F5344CB8AC3E}">
        <p14:creationId xmlns:p14="http://schemas.microsoft.com/office/powerpoint/2010/main" val="19449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375" y="1768175"/>
            <a:ext cx="5195509" cy="3591281"/>
          </a:xfrm>
        </p:spPr>
      </p:pic>
    </p:spTree>
    <p:extLst>
      <p:ext uri="{BB962C8B-B14F-4D97-AF65-F5344CB8AC3E}">
        <p14:creationId xmlns:p14="http://schemas.microsoft.com/office/powerpoint/2010/main" val="380049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032" y="1469943"/>
            <a:ext cx="6290568" cy="4297811"/>
          </a:xfrm>
        </p:spPr>
      </p:pic>
    </p:spTree>
    <p:extLst>
      <p:ext uri="{BB962C8B-B14F-4D97-AF65-F5344CB8AC3E}">
        <p14:creationId xmlns:p14="http://schemas.microsoft.com/office/powerpoint/2010/main" val="70328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67" y="1344917"/>
            <a:ext cx="7162656" cy="3587567"/>
          </a:xfrm>
        </p:spPr>
      </p:pic>
    </p:spTree>
    <p:extLst>
      <p:ext uri="{BB962C8B-B14F-4D97-AF65-F5344CB8AC3E}">
        <p14:creationId xmlns:p14="http://schemas.microsoft.com/office/powerpoint/2010/main" val="118472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291" y="826477"/>
            <a:ext cx="4603311" cy="4626464"/>
          </a:xfrm>
        </p:spPr>
      </p:pic>
    </p:spTree>
    <p:extLst>
      <p:ext uri="{BB962C8B-B14F-4D97-AF65-F5344CB8AC3E}">
        <p14:creationId xmlns:p14="http://schemas.microsoft.com/office/powerpoint/2010/main" val="320708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#4: 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Failure to protect your minor children – if you are not there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Naming a minor children the beneficiary of anything is always a MISTAKE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Test:  Have you named any minor children – or grandchildren – as beneficiaries of a life insurance policy – or annuity – or bank account?</a:t>
            </a:r>
          </a:p>
          <a:p>
            <a:pPr lvl="1"/>
            <a:endParaRPr lang="en-US" b="1" dirty="0">
              <a:latin typeface="Bookman Old Style" panose="02050604050505020204" pitchFamily="18" charset="0"/>
            </a:endParaRPr>
          </a:p>
          <a:p>
            <a:r>
              <a:rPr lang="en-US" b="1" dirty="0">
                <a:latin typeface="Bookman Old Style" panose="02050604050505020204" pitchFamily="18" charset="0"/>
              </a:rPr>
              <a:t>Mother names 12 year old son as beneficiary of $50,000 life insurance policy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Only Remedy is Guardianship:   Cost:  Min.  $5,000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r>
              <a:rPr lang="en-US" b="1" dirty="0">
                <a:latin typeface="Bookman Old Style" panose="02050604050505020204" pitchFamily="18" charset="0"/>
              </a:rPr>
              <a:t>Solution:  Safe Harbor Minor’s Trust inside your Living Trust</a:t>
            </a:r>
          </a:p>
        </p:txBody>
      </p:sp>
    </p:spTree>
    <p:extLst>
      <p:ext uri="{BB962C8B-B14F-4D97-AF65-F5344CB8AC3E}">
        <p14:creationId xmlns:p14="http://schemas.microsoft.com/office/powerpoint/2010/main" val="344116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#5: 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Giving Outright Distributions To Young Adults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b="1" dirty="0">
                <a:latin typeface="Bookman Old Style" panose="02050604050505020204" pitchFamily="18" charset="0"/>
              </a:rPr>
              <a:t>The Big Three Threats facing young adults over 18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They will blow it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Creditors will grab it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A future spouse will claim it</a:t>
            </a:r>
          </a:p>
          <a:p>
            <a:r>
              <a:rPr lang="en-US" b="1" dirty="0">
                <a:latin typeface="Bookman Old Style" panose="02050604050505020204" pitchFamily="18" charset="0"/>
              </a:rPr>
              <a:t> Solution:  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No outright distributions until age where </a:t>
            </a:r>
            <a:r>
              <a:rPr lang="en-US" sz="1800" b="1" dirty="0" smtClean="0">
                <a:latin typeface="Bookman Old Style" panose="02050604050505020204" pitchFamily="18" charset="0"/>
              </a:rPr>
              <a:t>adult </a:t>
            </a:r>
            <a:r>
              <a:rPr lang="en-US" sz="1800" b="1" dirty="0">
                <a:latin typeface="Bookman Old Style" panose="02050604050505020204" pitchFamily="18" charset="0"/>
              </a:rPr>
              <a:t>child is good money Manager</a:t>
            </a:r>
          </a:p>
          <a:p>
            <a:pPr marL="457200" lvl="1" indent="0">
              <a:buNone/>
            </a:pPr>
            <a:r>
              <a:rPr lang="en-US" sz="1800" b="1" dirty="0">
                <a:latin typeface="Bookman Old Style" panose="02050604050505020204" pitchFamily="18" charset="0"/>
              </a:rPr>
              <a:t>	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Discretionary Safe Harbor Trust inside your Living Trust </a:t>
            </a:r>
          </a:p>
          <a:p>
            <a:pPr lvl="2"/>
            <a:r>
              <a:rPr lang="en-US" sz="1800" b="1" dirty="0">
                <a:latin typeface="Bookman Old Style" panose="02050604050505020204" pitchFamily="18" charset="0"/>
              </a:rPr>
              <a:t>Key word is “Discretionary:  No Demand Rights until certain age	</a:t>
            </a: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#6: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Failure to Update Your Trust or Will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 </a:t>
            </a:r>
            <a:r>
              <a:rPr lang="en-US" b="1" dirty="0">
                <a:latin typeface="Bookman Old Style" panose="02050604050505020204" pitchFamily="18" charset="0"/>
              </a:rPr>
              <a:t>Big Changes in the law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New tax law:  Tax Cut and Jobs Act:  Effective January 1, 2018</a:t>
            </a:r>
          </a:p>
          <a:p>
            <a:pPr lvl="2"/>
            <a:r>
              <a:rPr lang="en-US" sz="1800" b="1" dirty="0">
                <a:latin typeface="Bookman Old Style" panose="02050604050505020204" pitchFamily="18" charset="0"/>
              </a:rPr>
              <a:t>Estate tax illusion:  40% over $5.6 million in 2026</a:t>
            </a:r>
          </a:p>
          <a:p>
            <a:pPr lvl="2"/>
            <a:r>
              <a:rPr lang="en-US" sz="1800" b="1" dirty="0">
                <a:latin typeface="Bookman Old Style" panose="02050604050505020204" pitchFamily="18" charset="0"/>
              </a:rPr>
              <a:t>Annual gifting:  $15k per year</a:t>
            </a:r>
          </a:p>
          <a:p>
            <a:pPr lvl="2"/>
            <a:r>
              <a:rPr lang="en-US" sz="1800" b="1" dirty="0">
                <a:latin typeface="Bookman Old Style" panose="02050604050505020204" pitchFamily="18" charset="0"/>
              </a:rPr>
              <a:t>Income tax issues now important in estate planning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New LLC law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New Durable Power of Attorney Law</a:t>
            </a:r>
          </a:p>
          <a:p>
            <a:r>
              <a:rPr lang="en-US" b="1" dirty="0">
                <a:latin typeface="Bookman Old Style" panose="02050604050505020204" pitchFamily="18" charset="0"/>
              </a:rPr>
              <a:t>Big Changes in your family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New Grandkids?</a:t>
            </a:r>
          </a:p>
          <a:p>
            <a:pPr lvl="1"/>
            <a:r>
              <a:rPr lang="en-US" sz="1800" b="1" dirty="0">
                <a:latin typeface="Bookman Old Style" panose="02050604050505020204" pitchFamily="18" charset="0"/>
              </a:rPr>
              <a:t>Marriages and divorces?</a:t>
            </a:r>
          </a:p>
          <a:p>
            <a:pPr lvl="2"/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26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#7: 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Failure to have a master plan for you – and your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Bookman Old Style" panose="02050604050505020204" pitchFamily="18" charset="0"/>
              </a:rPr>
              <a:t>Everyone needs a Master Plan – loving, caring instructions to care for you and your loved ones</a:t>
            </a:r>
          </a:p>
          <a:p>
            <a:pPr marL="0" indent="0">
              <a:buNone/>
            </a:pPr>
            <a:endParaRPr lang="en-US" b="1" dirty="0">
              <a:latin typeface="Bookman Old Style" panose="02050604050505020204" pitchFamily="18" charset="0"/>
            </a:endParaRPr>
          </a:p>
          <a:p>
            <a:r>
              <a:rPr lang="en-US" b="1" dirty="0">
                <a:latin typeface="Bookman Old Style" panose="02050604050505020204" pitchFamily="18" charset="0"/>
              </a:rPr>
              <a:t>Can this be done by an attorney who does not specialize in estate planning</a:t>
            </a:r>
            <a:r>
              <a:rPr lang="en-US" b="1" dirty="0" smtClean="0">
                <a:latin typeface="Bookman Old Style" panose="02050604050505020204" pitchFamily="18" charset="0"/>
              </a:rPr>
              <a:t>?</a:t>
            </a:r>
            <a:endParaRPr lang="en-US" b="1" dirty="0">
              <a:latin typeface="Bookman Old Style" panose="02050604050505020204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Bookman Old Style" panose="02050604050505020204" pitchFamily="18" charset="0"/>
            </a:endParaRPr>
          </a:p>
          <a:p>
            <a:pPr indent="-285750"/>
            <a:r>
              <a:rPr lang="en-US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Like any building you need a good foundation</a:t>
            </a:r>
          </a:p>
        </p:txBody>
      </p:sp>
    </p:spTree>
    <p:extLst>
      <p:ext uri="{BB962C8B-B14F-4D97-AF65-F5344CB8AC3E}">
        <p14:creationId xmlns:p14="http://schemas.microsoft.com/office/powerpoint/2010/main" val="427187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07CBF7-388C-1449-B9ED-15DAB3859F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2" b="73079"/>
          <a:stretch/>
        </p:blipFill>
        <p:spPr>
          <a:xfrm>
            <a:off x="1245266" y="1142433"/>
            <a:ext cx="9323087" cy="341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88765B8-7588-EB49-AEE0-7AD8416A0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2" t="27046" r="248" b="48345"/>
          <a:stretch/>
        </p:blipFill>
        <p:spPr>
          <a:xfrm>
            <a:off x="1640503" y="1072662"/>
            <a:ext cx="10033124" cy="33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300EB2A-98E7-EC47-BFBD-3C0FE6F12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568" r="502" b="24277"/>
          <a:stretch/>
        </p:blipFill>
        <p:spPr>
          <a:xfrm>
            <a:off x="1442071" y="1468315"/>
            <a:ext cx="9858792" cy="325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2F3427A-61CA-5E4A-A259-33F5EBC98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377" r="402"/>
          <a:stretch/>
        </p:blipFill>
        <p:spPr>
          <a:xfrm>
            <a:off x="1419597" y="1872762"/>
            <a:ext cx="9707141" cy="326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0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Solution #1: A Living Revocable Trust	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Not complex: Simply detailed instructions to care for you and your loved ones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Names </a:t>
            </a:r>
            <a:r>
              <a:rPr lang="en-US" b="1" dirty="0">
                <a:latin typeface="Bookman Old Style" panose="02050604050505020204" pitchFamily="18" charset="0"/>
              </a:rPr>
              <a:t>the persons </a:t>
            </a:r>
            <a:r>
              <a:rPr lang="en-US" b="1" u="sng" dirty="0">
                <a:latin typeface="Bookman Old Style" panose="02050604050505020204" pitchFamily="18" charset="0"/>
              </a:rPr>
              <a:t>you want</a:t>
            </a:r>
            <a:r>
              <a:rPr lang="en-US" b="1" dirty="0">
                <a:latin typeface="Bookman Old Style" panose="02050604050505020204" pitchFamily="18" charset="0"/>
              </a:rPr>
              <a:t> to manage your financial affairs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Not a Judge whom you have never met</a:t>
            </a:r>
          </a:p>
          <a:p>
            <a:r>
              <a:rPr lang="en-US" b="1" dirty="0">
                <a:latin typeface="Bookman Old Style" panose="02050604050505020204" pitchFamily="18" charset="0"/>
              </a:rPr>
              <a:t>Ensures every dime is used during your life for your needs – even down to the last </a:t>
            </a:r>
            <a:r>
              <a:rPr lang="en-US" b="1" dirty="0" err="1">
                <a:latin typeface="Bookman Old Style" panose="02050604050505020204" pitchFamily="18" charset="0"/>
              </a:rPr>
              <a:t>penney</a:t>
            </a:r>
            <a:endParaRPr lang="en-US" b="1" dirty="0">
              <a:latin typeface="Bookman Old Style" panose="02050604050505020204" pitchFamily="18" charset="0"/>
            </a:endParaRPr>
          </a:p>
          <a:p>
            <a:r>
              <a:rPr lang="en-US" b="1" dirty="0">
                <a:latin typeface="Bookman Old Style" panose="02050604050505020204" pitchFamily="18" charset="0"/>
              </a:rPr>
              <a:t>Helps ensure every dime at death goes to your loved ones – not their spouses</a:t>
            </a:r>
          </a:p>
          <a:p>
            <a:r>
              <a:rPr lang="en-US" b="1" dirty="0">
                <a:latin typeface="Bookman Old Style" panose="02050604050505020204" pitchFamily="18" charset="0"/>
              </a:rPr>
              <a:t>Helps ensure every dime is managed in a smart way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1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Note #1: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A Living Trust Is Not A Pink Pill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b="1" dirty="0">
                <a:latin typeface="Bookman Old Style" panose="02050604050505020204" pitchFamily="18" charset="0"/>
              </a:rPr>
              <a:t>A living trust must be funded to avoid probate</a:t>
            </a:r>
          </a:p>
          <a:p>
            <a:r>
              <a:rPr lang="en-US" b="1" dirty="0">
                <a:latin typeface="Bookman Old Style" panose="02050604050505020204" pitchFamily="18" charset="0"/>
              </a:rPr>
              <a:t>What is funding?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Making sure that all your asset flow into your trust by way of title or beneficiary designation</a:t>
            </a:r>
          </a:p>
          <a:p>
            <a:r>
              <a:rPr lang="en-US" b="1" dirty="0">
                <a:latin typeface="Bookman Old Style" panose="02050604050505020204" pitchFamily="18" charset="0"/>
              </a:rPr>
              <a:t>Examples: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Name Trust as primary beneficiary of your life insurance policies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 Name Trust as owner of your brokerage account</a:t>
            </a:r>
          </a:p>
          <a:p>
            <a:pPr lvl="1"/>
            <a:r>
              <a:rPr lang="en-US" b="1" dirty="0">
                <a:latin typeface="Bookman Old Style" panose="02050604050505020204" pitchFamily="18" charset="0"/>
              </a:rPr>
              <a:t>Name Trust as  Primary or Contingent Beneficiary of your IRA or 401k</a:t>
            </a:r>
          </a:p>
          <a:p>
            <a:pPr lvl="2"/>
            <a:r>
              <a:rPr lang="en-US" b="1" dirty="0">
                <a:latin typeface="Bookman Old Style" panose="02050604050505020204" pitchFamily="18" charset="0"/>
              </a:rPr>
              <a:t>Note:  Special considerations apply for Qualified Assets such as IRA or 401K</a:t>
            </a:r>
          </a:p>
          <a:p>
            <a:r>
              <a:rPr lang="en-US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Take Away:  If you have not reviewed your trust funding in past couple of years now is good time to do so</a:t>
            </a:r>
          </a:p>
        </p:txBody>
      </p:sp>
    </p:spTree>
    <p:extLst>
      <p:ext uri="{BB962C8B-B14F-4D97-AF65-F5344CB8AC3E}">
        <p14:creationId xmlns:p14="http://schemas.microsoft.com/office/powerpoint/2010/main" val="152207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Note#2: Living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Trust Does Not Provide Asset Protection for the Grantor	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sz="2000" b="1" dirty="0">
                <a:latin typeface="Bookman Old Style" panose="02050604050505020204" pitchFamily="18" charset="0"/>
              </a:rPr>
              <a:t>Powerful legal tool, but not an asset protection vehicle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 Assets that flow into Trust should all be protected: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Example:  You have investment property in a multi-member LLC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The LLC provides the protection; the trust avoids probate of the property</a:t>
            </a:r>
          </a:p>
          <a:p>
            <a:pPr lvl="1"/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19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A Word About Your Homestead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The Big Three Benefits of Homestead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$50,000 exemption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3% Save our Homes cap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Protection from creditors: </a:t>
            </a:r>
            <a:r>
              <a:rPr lang="en-US" sz="2000" b="1" u="sng" dirty="0">
                <a:solidFill>
                  <a:srgbClr val="C00000"/>
                </a:solidFill>
                <a:latin typeface="Bookman Old Style" panose="02050604050505020204" pitchFamily="18" charset="0"/>
              </a:rPr>
              <a:t>This is the most valuable:  Unlimited</a:t>
            </a:r>
          </a:p>
          <a:p>
            <a:pPr marL="0" indent="0">
              <a:buNone/>
            </a:pPr>
            <a:endParaRPr lang="en-US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Should your homestead be titled in your Trust?</a:t>
            </a:r>
          </a:p>
          <a:p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5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Solution #2:  Durable Power of Attorney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>
                <a:latin typeface="Bookman Old Style" panose="02050604050505020204" pitchFamily="18" charset="0"/>
              </a:rPr>
              <a:t>New law passed in 2012:  Need a DPA prepared after 2012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Generally want to be super strong and </a:t>
            </a:r>
            <a:r>
              <a:rPr lang="en-US" sz="2400" b="1" dirty="0" smtClean="0">
                <a:latin typeface="Bookman Old Style" panose="02050604050505020204" pitchFamily="18" charset="0"/>
              </a:rPr>
              <a:t>comprehensive</a:t>
            </a:r>
            <a:endParaRPr lang="en-US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 Of course, give only to persons you trust 100%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 If minimal assets, have strong provisions for Medicaid planning to address long term care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Check the date</a:t>
            </a:r>
            <a:r>
              <a:rPr lang="en-US" sz="2400" b="1" dirty="0">
                <a:latin typeface="Bookman Old Style" panose="02050604050505020204" pitchFamily="18" charset="0"/>
              </a:rPr>
              <a:t>:  Banks do not like – and may not honor - old DPA’s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85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Solution #3: Health Care Surrogate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09326"/>
            <a:ext cx="8596668" cy="3880773"/>
          </a:xfrm>
        </p:spPr>
        <p:txBody>
          <a:bodyPr/>
          <a:lstStyle/>
          <a:p>
            <a:r>
              <a:rPr lang="en-US" sz="2000" b="1" dirty="0">
                <a:latin typeface="Bookman Old Style" panose="02050604050505020204" pitchFamily="18" charset="0"/>
              </a:rPr>
              <a:t>Not talking about a Living Will or “Pull the Plug” legal instrument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A </a:t>
            </a:r>
            <a:r>
              <a:rPr lang="en-US" sz="2000" b="1" dirty="0" smtClean="0">
                <a:latin typeface="Bookman Old Style" panose="02050604050505020204" pitchFamily="18" charset="0"/>
              </a:rPr>
              <a:t>Powerful Legal Tool to </a:t>
            </a:r>
            <a:r>
              <a:rPr lang="en-US" sz="2000" b="1" dirty="0">
                <a:latin typeface="Bookman Old Style" panose="02050604050505020204" pitchFamily="18" charset="0"/>
              </a:rPr>
              <a:t>cut through hospital bureaucracy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Get a second opinion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Access to records under HIPPA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Fire the doctor and engage new one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Get released from hospital – and find new one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 Get this document in all your hospital records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pPr lvl="1"/>
            <a:endParaRPr lang="en-US" dirty="0">
              <a:latin typeface="Bookman Old Style" panose="02050604050505020204" pitchFamily="18" charset="0"/>
            </a:endParaRPr>
          </a:p>
          <a:p>
            <a:pPr lvl="1"/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3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Solution #4: Pour-Over Will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Simple, short will that pours into your trust anything you may have forgotten to put in the trust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Safety Net: May never be used if Trust is fully funded</a:t>
            </a:r>
          </a:p>
        </p:txBody>
      </p:sp>
    </p:spTree>
    <p:extLst>
      <p:ext uri="{BB962C8B-B14F-4D97-AF65-F5344CB8AC3E}">
        <p14:creationId xmlns:p14="http://schemas.microsoft.com/office/powerpoint/2010/main" val="25722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What Makes A Good Estate Plan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One that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will protect and provide for you for your life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One that will help protect your children from the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storms of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life</a:t>
            </a:r>
          </a:p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Crystal Clear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Flexible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Avoids Court Intervention in event of mental incapacity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Avoid Court intervention upon death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Keeps Legal Control in Your Family – with those you trust and you have selected to take charge</a:t>
            </a:r>
          </a:p>
          <a:p>
            <a:endParaRPr lang="en-US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7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4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Basic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Legal Tools Most Persons Should have </a:t>
            </a: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Note: These are legal tools virtually everyone should have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	Regardless of whether you have $10,000 or much more</a:t>
            </a:r>
          </a:p>
          <a:p>
            <a:endParaRPr lang="en-US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r>
              <a:rPr lang="en-US" sz="20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Living </a:t>
            </a:r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Revocable Trust that is properly Funded</a:t>
            </a: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Durable Power of Attorney</a:t>
            </a: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Health Care Surrogate</a:t>
            </a: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Pour-Over Will</a:t>
            </a:r>
          </a:p>
          <a:p>
            <a:r>
              <a:rPr lang="en-US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Note:  May not fulfill your wishes if not Up-to-date</a:t>
            </a:r>
            <a:endParaRPr lang="en-US" sz="20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1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Conclusion</a:t>
            </a:r>
            <a:endParaRPr lang="en-US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What is going to happen?</a:t>
            </a:r>
          </a:p>
          <a:p>
            <a:r>
              <a:rPr lang="en-US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No crystal ball, but next best thing:</a:t>
            </a:r>
          </a:p>
          <a:p>
            <a:r>
              <a:rPr lang="en-US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Solid Plan to get you through the ups and downs of life</a:t>
            </a:r>
          </a:p>
          <a:p>
            <a:r>
              <a:rPr lang="en-US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Don’t know what is going to happen – but keep on dancing!</a:t>
            </a:r>
          </a:p>
          <a:p>
            <a:r>
              <a:rPr lang="en-US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Take </a:t>
            </a:r>
            <a:r>
              <a:rPr lang="en-US" sz="2000" b="1" dirty="0" err="1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Snoopy’s</a:t>
            </a:r>
            <a:r>
              <a:rPr lang="en-US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Attitude</a:t>
            </a:r>
          </a:p>
          <a:p>
            <a:pPr marL="0" indent="0">
              <a:buNone/>
            </a:pPr>
            <a:endParaRPr lang="en-US" sz="2000" b="1" dirty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81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9178BE9-53D8-441A-8691-0ED3B464BC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49645A0-26FC-C240-9513-217D985C5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491" b="50463"/>
          <a:stretch/>
        </p:blipFill>
        <p:spPr>
          <a:xfrm>
            <a:off x="2722679" y="643466"/>
            <a:ext cx="674664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9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4BC94C3-6F64-4CF2-A3D7-1DFF498518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1AF3980-9A02-4A43-B38A-338284BE98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697" r="2324" b="50565"/>
          <a:stretch/>
        </p:blipFill>
        <p:spPr>
          <a:xfrm>
            <a:off x="643467" y="1179163"/>
            <a:ext cx="5291666" cy="44996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A436F4-9FF4-734A-AF8B-E36D40E9C5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91" r="50635"/>
          <a:stretch/>
        </p:blipFill>
        <p:spPr>
          <a:xfrm>
            <a:off x="6256867" y="1185978"/>
            <a:ext cx="5291666" cy="448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9178BE9-53D8-441A-8691-0ED3B464BC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182E9C3-D734-BD4A-B123-F0177C4D70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23" t="49370"/>
          <a:stretch/>
        </p:blipFill>
        <p:spPr>
          <a:xfrm>
            <a:off x="2934435" y="995082"/>
            <a:ext cx="6320082" cy="519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1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245" y="780733"/>
            <a:ext cx="5328355" cy="119123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621657" y="3478213"/>
            <a:ext cx="60571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Rarick &amp; Beskin, P.A.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Miami-Dade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6500 Cowpen Rd., Suite 204</a:t>
            </a: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Miami Lakes, FL 33014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www.rblawfl.com</a:t>
            </a: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Tel:  (305) 556-5209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E-mail: prarick@raricklaw.com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Rarick &amp; Beskin, P.A.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Broward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3109 Stirling Rd.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Suite 101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Ft. Lauderdale, FL 33312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Tel:  954-861-1426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Email: info@raricklaw.com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483865" y="3745735"/>
            <a:ext cx="0" cy="1366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44887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{5133B42C-BDBF-0242-9802-7070357727B0}tf10001120</Template>
  <TotalTime>6139</TotalTime>
  <Words>1365</Words>
  <Application>Microsoft Office PowerPoint</Application>
  <PresentationFormat>Widescreen</PresentationFormat>
  <Paragraphs>189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Batang</vt:lpstr>
      <vt:lpstr>Angsana New</vt:lpstr>
      <vt:lpstr>Arial</vt:lpstr>
      <vt:lpstr>Bookman Old Style</vt:lpstr>
      <vt:lpstr>Calibri</vt:lpstr>
      <vt:lpstr>Times New Roman</vt:lpstr>
      <vt:lpstr>Trebuchet MS</vt:lpstr>
      <vt:lpstr>Wingdings 3</vt:lpstr>
      <vt:lpstr>Facet</vt:lpstr>
      <vt:lpstr>SMART ESTATE PLANNING – AS SEEN THROUGH THE WISDOM OF PEANUTS</vt:lpstr>
      <vt:lpstr>Life Is Like A Baseball Game</vt:lpstr>
      <vt:lpstr>PowerPoint Presentation</vt:lpstr>
      <vt:lpstr>PowerPoint Presentation</vt:lpstr>
      <vt:lpstr>Some Issues too tough!</vt:lpstr>
      <vt:lpstr>Uncertain World</vt:lpstr>
      <vt:lpstr>Smart Estate Planning: Keeping  Control In The Family</vt:lpstr>
      <vt:lpstr>Keeping Control In The Family</vt:lpstr>
      <vt:lpstr>3 Myths About Probate – and the Realities</vt:lpstr>
      <vt:lpstr>Common Estate Planning Mistakes</vt:lpstr>
      <vt:lpstr>Mistake #1:  Failure to Protect Your Low Hanging Fruit</vt:lpstr>
      <vt:lpstr>What Makes a Fat Duck?  </vt:lpstr>
      <vt:lpstr>What Makes A Fat Duck</vt:lpstr>
      <vt:lpstr>PowerPoint Presentation</vt:lpstr>
      <vt:lpstr>Who Survives?</vt:lpstr>
      <vt:lpstr>Moral of the Story</vt:lpstr>
      <vt:lpstr>Mistake #2:  Failure to Have An Asset Protection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Away Points </vt:lpstr>
      <vt:lpstr>Mistake #3:  Waiting Too Long To Take Action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Mistake #4:  Failure to protect your minor children – if you are not there</vt:lpstr>
      <vt:lpstr>Mistake #5:  Giving Outright Distributions To Young Adults</vt:lpstr>
      <vt:lpstr>Mistake #6: Failure to Update Your Trust or Will</vt:lpstr>
      <vt:lpstr>Mistake #7:  Failure to have a master plan for you – and your family</vt:lpstr>
      <vt:lpstr>PowerPoint Presentation</vt:lpstr>
      <vt:lpstr>PowerPoint Presentation</vt:lpstr>
      <vt:lpstr>PowerPoint Presentation</vt:lpstr>
      <vt:lpstr>PowerPoint Presentation</vt:lpstr>
      <vt:lpstr>Solution #1: A Living Revocable Trust    </vt:lpstr>
      <vt:lpstr>Note #1: A Living Trust Is Not A Pink Pill </vt:lpstr>
      <vt:lpstr>Note#2: Living Trust Does Not Provide Asset Protection for the Grantor    </vt:lpstr>
      <vt:lpstr>A Word About Your Homestead</vt:lpstr>
      <vt:lpstr>Solution #2:  Durable Power of Attorney</vt:lpstr>
      <vt:lpstr>Solution #3: Health Care Surrogate</vt:lpstr>
      <vt:lpstr>Solution #4: Pour-Over Will</vt:lpstr>
      <vt:lpstr>What Makes A Good Estate Plan </vt:lpstr>
      <vt:lpstr>4 Basic Legal Tools Most Persons Should have  </vt:lpstr>
      <vt:lpstr> Conclusion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Cristina Fernandez</dc:creator>
  <cp:lastModifiedBy>Phillip B. Rarick</cp:lastModifiedBy>
  <cp:revision>364</cp:revision>
  <cp:lastPrinted>2018-04-14T15:48:32Z</cp:lastPrinted>
  <dcterms:created xsi:type="dcterms:W3CDTF">2016-01-12T21:33:25Z</dcterms:created>
  <dcterms:modified xsi:type="dcterms:W3CDTF">2018-08-01T17:12:41Z</dcterms:modified>
</cp:coreProperties>
</file>