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3" r:id="rId1"/>
  </p:sldMasterIdLst>
  <p:sldIdLst>
    <p:sldId id="256" r:id="rId2"/>
    <p:sldId id="314" r:id="rId3"/>
    <p:sldId id="315" r:id="rId4"/>
    <p:sldId id="257" r:id="rId5"/>
    <p:sldId id="258" r:id="rId6"/>
    <p:sldId id="282" r:id="rId7"/>
    <p:sldId id="326" r:id="rId8"/>
    <p:sldId id="260" r:id="rId9"/>
    <p:sldId id="330" r:id="rId10"/>
    <p:sldId id="268" r:id="rId11"/>
    <p:sldId id="269" r:id="rId12"/>
    <p:sldId id="276" r:id="rId13"/>
    <p:sldId id="277" r:id="rId14"/>
    <p:sldId id="279" r:id="rId15"/>
    <p:sldId id="280" r:id="rId16"/>
    <p:sldId id="281" r:id="rId17"/>
    <p:sldId id="283" r:id="rId18"/>
    <p:sldId id="331" r:id="rId19"/>
    <p:sldId id="285" r:id="rId20"/>
    <p:sldId id="286" r:id="rId21"/>
    <p:sldId id="336" r:id="rId22"/>
    <p:sldId id="289" r:id="rId23"/>
    <p:sldId id="290" r:id="rId24"/>
    <p:sldId id="291" r:id="rId25"/>
    <p:sldId id="317" r:id="rId26"/>
    <p:sldId id="292" r:id="rId27"/>
    <p:sldId id="293" r:id="rId28"/>
    <p:sldId id="294" r:id="rId29"/>
    <p:sldId id="295" r:id="rId30"/>
    <p:sldId id="296" r:id="rId31"/>
    <p:sldId id="297" r:id="rId32"/>
    <p:sldId id="332" r:id="rId33"/>
    <p:sldId id="333" r:id="rId34"/>
    <p:sldId id="300" r:id="rId35"/>
    <p:sldId id="319" r:id="rId36"/>
    <p:sldId id="321" r:id="rId37"/>
    <p:sldId id="301" r:id="rId38"/>
    <p:sldId id="318" r:id="rId39"/>
    <p:sldId id="302" r:id="rId40"/>
    <p:sldId id="324" r:id="rId41"/>
    <p:sldId id="322" r:id="rId42"/>
    <p:sldId id="334" r:id="rId43"/>
    <p:sldId id="335" r:id="rId44"/>
    <p:sldId id="325" r:id="rId45"/>
    <p:sldId id="304" r:id="rId46"/>
    <p:sldId id="305" r:id="rId47"/>
    <p:sldId id="306" r:id="rId48"/>
    <p:sldId id="311" r:id="rId49"/>
    <p:sldId id="312" r:id="rId50"/>
    <p:sldId id="338" r:id="rId51"/>
    <p:sldId id="339" r:id="rId52"/>
    <p:sldId id="329" r:id="rId53"/>
    <p:sldId id="328" r:id="rId54"/>
    <p:sldId id="327" r:id="rId55"/>
    <p:sldId id="313" r:id="rId56"/>
  </p:sldIdLst>
  <p:sldSz cx="12192000" cy="6858000"/>
  <p:notesSz cx="6858000" cy="9144000"/>
  <p:defaultTextStyle>
    <a:defPPr>
      <a:defRPr lang="es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BEDAEA7-3B7A-42A1-8CD6-F89F1DA815C5}">
          <p14:sldIdLst>
            <p14:sldId id="256"/>
            <p14:sldId id="314"/>
            <p14:sldId id="315"/>
            <p14:sldId id="257"/>
            <p14:sldId id="258"/>
            <p14:sldId id="282"/>
            <p14:sldId id="326"/>
            <p14:sldId id="260"/>
            <p14:sldId id="330"/>
            <p14:sldId id="268"/>
            <p14:sldId id="269"/>
            <p14:sldId id="276"/>
            <p14:sldId id="277"/>
            <p14:sldId id="279"/>
            <p14:sldId id="280"/>
            <p14:sldId id="281"/>
            <p14:sldId id="283"/>
            <p14:sldId id="331"/>
            <p14:sldId id="285"/>
            <p14:sldId id="286"/>
            <p14:sldId id="336"/>
            <p14:sldId id="289"/>
            <p14:sldId id="290"/>
            <p14:sldId id="291"/>
            <p14:sldId id="317"/>
            <p14:sldId id="292"/>
            <p14:sldId id="293"/>
            <p14:sldId id="294"/>
            <p14:sldId id="295"/>
            <p14:sldId id="296"/>
            <p14:sldId id="297"/>
            <p14:sldId id="332"/>
            <p14:sldId id="333"/>
          </p14:sldIdLst>
        </p14:section>
        <p14:section name="Untitled Section" id="{2D340CEA-955A-4D63-9FA2-18F7433AF398}">
          <p14:sldIdLst>
            <p14:sldId id="300"/>
            <p14:sldId id="319"/>
            <p14:sldId id="321"/>
            <p14:sldId id="301"/>
            <p14:sldId id="318"/>
            <p14:sldId id="302"/>
            <p14:sldId id="324"/>
            <p14:sldId id="322"/>
            <p14:sldId id="334"/>
            <p14:sldId id="335"/>
            <p14:sldId id="325"/>
            <p14:sldId id="304"/>
            <p14:sldId id="305"/>
            <p14:sldId id="306"/>
            <p14:sldId id="311"/>
            <p14:sldId id="312"/>
            <p14:sldId id="338"/>
            <p14:sldId id="339"/>
            <p14:sldId id="329"/>
            <p14:sldId id="328"/>
            <p14:sldId id="327"/>
            <p14:sldId id="3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9645789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045812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50111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5632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984088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66751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8073911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843598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833988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211881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7758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284677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3672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777585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544011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55370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95ADF-0743-43B1-9C43-0FA241B19B06}" type="datetimeFigureOut">
              <a:rPr lang="es-US" smtClean="0"/>
              <a:t>2/17/2016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9D99F52-480F-4ED7-B530-2C631922F419}" type="slidenum">
              <a:rPr lang="es-US" smtClean="0"/>
              <a:t>‹#›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57248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  <p:sldLayoutId id="2147484165" r:id="rId12"/>
    <p:sldLayoutId id="2147484166" r:id="rId13"/>
    <p:sldLayoutId id="2147484167" r:id="rId14"/>
    <p:sldLayoutId id="2147484168" r:id="rId15"/>
    <p:sldLayoutId id="214748416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blawfl.com/blog/asset-protection-checklist-florida-small-business-owner/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42346" y="420593"/>
            <a:ext cx="792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s-US" sz="4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Asset Protection Essentials for the Florida Small Business Owner</a:t>
            </a:r>
            <a:endParaRPr kumimoji="0" lang="en-US" altLang="es-US" sz="4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452" y="5618404"/>
            <a:ext cx="4102598" cy="80497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048" t="10366" r="8756" b="11746"/>
          <a:stretch/>
        </p:blipFill>
        <p:spPr>
          <a:xfrm>
            <a:off x="1477959" y="2612703"/>
            <a:ext cx="3560021" cy="24755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208" y="2612703"/>
            <a:ext cx="2949881" cy="24296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37980" y="5249072"/>
            <a:ext cx="2054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13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Webinar Objective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551589"/>
          </a:xfrm>
        </p:spPr>
        <p:txBody>
          <a:bodyPr/>
          <a:lstStyle/>
          <a:p>
            <a:pPr marL="0" indent="0">
              <a:buSzPct val="85000"/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Broad Overview of Basic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sset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rotection strategies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SzPct val="85000"/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webinars:</a:t>
            </a:r>
          </a:p>
          <a:p>
            <a:pPr lvl="2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Asset Protection Strategies for the Physician &amp; High Risk Professional</a:t>
            </a:r>
          </a:p>
          <a:p>
            <a:pPr lvl="2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Maximizing Basis Step Up for Spouses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Feedback is 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</a:p>
          <a:p>
            <a:pPr lvl="2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  Phil or Jay at (305) 556-5209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2207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Us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Phil Rarick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Jay Beskin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Locations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Miami-Dade: 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6500 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Cowpen Rd, Suite 204, Miami Lakes</a:t>
            </a:r>
          </a:p>
          <a:p>
            <a:pPr marL="914400" lvl="2" indent="0">
              <a:buClrTx/>
              <a:buSzPct val="100000"/>
              <a:buNone/>
            </a:pP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Broward: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3109 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Stirling Rd,  Suite 101, Ft. Lauderdale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Southeast Florida cities served:  Miami, Hollywood, 	Doral, 	Miramar, Hialeah, Pembroke Pines,  Weston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Focus of practice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72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01700" y="1000719"/>
            <a:ext cx="65362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0177" y="2098945"/>
            <a:ext cx="9321800" cy="219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2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Integrated Estate &amp; Asset Protection Planning</a:t>
            </a:r>
            <a:endParaRPr lang="en-US" sz="22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0200" lvl="3" indent="-228600" defTabSz="457200"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0200" lvl="3" indent="-228600" defTabSz="457200"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to integrate Estate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 with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	Protection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</a:t>
            </a:r>
            <a:r>
              <a:rPr 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r>
              <a:rPr lang="en-US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es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84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7564" y="1510460"/>
            <a:ext cx="759169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Asset Protection Ladder: Not all Entities are Equal</a:t>
            </a:r>
            <a:endParaRPr lang="es-US" sz="4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3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 </a:t>
            </a:r>
            <a:endParaRPr lang="es-US" sz="3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32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Asset Protection Ladder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059" y="1930400"/>
            <a:ext cx="8596668" cy="388077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Off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Shore Planning:  </a:t>
            </a:r>
            <a:endParaRPr lang="es-US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s-US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Domestic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Asset Protection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Trust: Nevada (or other top tier state such as Delaware, South Dakota, Alaska)</a:t>
            </a:r>
          </a:p>
          <a:p>
            <a:pPr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LLC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 Limited Liability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Company or LLLP: limited liability limited partnership</a:t>
            </a:r>
          </a:p>
          <a:p>
            <a:pPr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Corporation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(Properly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maintained)</a:t>
            </a:r>
          </a:p>
          <a:p>
            <a:pPr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Tenancy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by Entirety (only for Husband and Wife)</a:t>
            </a:r>
            <a:endParaRPr lang="es-US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63650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NOTES#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886" y="1930400"/>
            <a:ext cx="6329394" cy="3880773"/>
          </a:xfrm>
        </p:spPr>
        <p:txBody>
          <a:bodyPr/>
          <a:lstStyle/>
          <a:p>
            <a:pPr>
              <a:buClrTx/>
              <a:buSzPct val="100000"/>
              <a:buFont typeface="+mj-lt"/>
              <a:buAutoNum type="arabicPeriod"/>
            </a:pPr>
            <a:r>
              <a:rPr lang="en-U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Timing is critical</a:t>
            </a:r>
          </a:p>
          <a:p>
            <a:pPr>
              <a:buClrTx/>
              <a:buSzPct val="100000"/>
              <a:buFont typeface="+mj-lt"/>
              <a:buAutoNum type="arabicPeriod"/>
            </a:pPr>
            <a:endParaRPr lang="en-US" sz="2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  <a:buSzPct val="100000"/>
              <a:buFont typeface="+mj-lt"/>
              <a:buAutoNum type="arabicPeriod"/>
            </a:pPr>
            <a:r>
              <a:rPr lang="en-U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based upon </a:t>
            </a:r>
            <a:r>
              <a:rPr lang="en-U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concealment#</a:t>
            </a:r>
            <a:endParaRPr lang="en-US" sz="2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6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Shore vs. Off-shore Asset Protection Planning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ClrTx/>
              <a:buSzPct val="100000"/>
              <a:buNone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	On-Shore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vs. Off-Shore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Bias</a:t>
            </a:r>
          </a:p>
          <a:p>
            <a:pPr marL="0" lvl="0" indent="0">
              <a:buClrTx/>
              <a:buSzPct val="100000"/>
              <a:buNone/>
            </a:pP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Tx/>
              <a:buSzPct val="100000"/>
              <a:buNone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	Our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</a:p>
          <a:p>
            <a:pPr lvl="3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dogmatic</a:t>
            </a:r>
          </a:p>
          <a:p>
            <a:pPr lvl="3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Practical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budget sensitive</a:t>
            </a:r>
          </a:p>
          <a:p>
            <a:pPr lvl="3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Mutliple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options/strategies to meet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client’s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 and budget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>
              <a:buClrTx/>
              <a:buSzPct val="100000"/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ClrTx/>
              <a:buSzPct val="100000"/>
              <a:buNone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Watch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out: </a:t>
            </a:r>
          </a:p>
          <a:p>
            <a:pPr lvl="3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Asset Protection “Experts”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selling “Bullet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proof” plans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21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Florida Law Protections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998" y="1930400"/>
            <a:ext cx="9262601" cy="3880773"/>
          </a:xfrm>
        </p:spPr>
        <p:txBody>
          <a:bodyPr>
            <a:normAutofit/>
          </a:bodyPr>
          <a:lstStyle/>
          <a:p>
            <a:pPr marL="0" indent="0">
              <a:buClrTx/>
              <a:buSzPct val="100000"/>
              <a:buNone/>
            </a:pPr>
            <a:r>
              <a:rPr lang="en-U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Best and Biggest Florida Protection: </a:t>
            </a:r>
            <a:r>
              <a:rPr lang="en-US" sz="2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FLORIDA HOMESTEAD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reason to move to Florida (Remember the Juice: O.J.)</a:t>
            </a:r>
            <a:endParaRPr lang="en-US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39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85774" y="3304516"/>
            <a:ext cx="86296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s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en-US" altLang="es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Away Points for Florida Homestead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141" y="1659467"/>
            <a:ext cx="8858570" cy="3973690"/>
          </a:xfrm>
        </p:spPr>
        <p:txBody>
          <a:bodyPr>
            <a:normAutofit fontScale="32500" lnSpcReduction="20000"/>
          </a:bodyPr>
          <a:lstStyle/>
          <a:p>
            <a:pPr lvl="0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45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Never transfer homestead  to corporation, LLC or any entity other than a revocable trust</a:t>
            </a:r>
          </a:p>
          <a:p>
            <a:pPr lvl="0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45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 rent it &amp; don’t occupy, you loose it. </a:t>
            </a:r>
          </a:p>
          <a:p>
            <a:pPr lvl="1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sz="45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Caution for Medicaid Recipient Clients:  Don’t ever rent if you must go to ALF </a:t>
            </a:r>
          </a:p>
          <a:p>
            <a:pPr lvl="1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sz="45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can only have one homestead</a:t>
            </a:r>
          </a:p>
          <a:p>
            <a:pPr lvl="0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45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 have more than ½ acre in a municipality, only ½ acre is protected</a:t>
            </a:r>
          </a:p>
          <a:p>
            <a:pPr lvl="0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45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Non-Citizens can rarely qualify for homestead</a:t>
            </a:r>
          </a:p>
          <a:p>
            <a:pPr lvl="0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45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 sell your homestead, keep proceeds in separate </a:t>
            </a:r>
            <a:r>
              <a:rPr lang="en-US" sz="45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account and reinvest in new homestead within reasonable time.</a:t>
            </a:r>
          </a:p>
          <a:p>
            <a:pPr lvl="0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tabLst>
                <a:tab pos="457200" algn="l"/>
              </a:tabLst>
            </a:pPr>
            <a:endParaRPr lang="en-US" sz="45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85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819206" cy="13208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Other Florida Law Protections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22848"/>
            <a:ext cx="8015110" cy="3074930"/>
          </a:xfrm>
        </p:spPr>
        <p:txBody>
          <a:bodyPr>
            <a:normAutofit/>
          </a:bodyPr>
          <a:lstStyle/>
          <a:p>
            <a:pPr lvl="1"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IRA &amp; Qualified Plan Benefits</a:t>
            </a:r>
          </a:p>
          <a:p>
            <a:pPr lvl="1"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Wage Exemption</a:t>
            </a:r>
          </a:p>
          <a:p>
            <a:pPr lvl="1"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Wage Accounts  - but only for 6 months</a:t>
            </a:r>
          </a:p>
          <a:p>
            <a:pPr lvl="1"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Insurance: both term and cash value</a:t>
            </a:r>
          </a:p>
          <a:p>
            <a:pPr lvl="1"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Annuities</a:t>
            </a:r>
          </a:p>
          <a:p>
            <a:endParaRPr lang="es-US" dirty="0" smtClean="0"/>
          </a:p>
          <a:p>
            <a:endParaRPr lang="es-US" dirty="0" smtClean="0"/>
          </a:p>
          <a:p>
            <a:endParaRPr lang="es-US" dirty="0" smtClean="0"/>
          </a:p>
          <a:p>
            <a:pPr marL="457200" lvl="1" indent="0">
              <a:buNone/>
            </a:pPr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29641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781" y="618495"/>
            <a:ext cx="8378254" cy="14196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Tenancy By Entirety for Real Property</a:t>
            </a:r>
            <a:endParaRPr lang="es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048" y="1861859"/>
            <a:ext cx="8596668" cy="2669512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5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Vs</a:t>
            </a:r>
            <a:r>
              <a:rPr lang="en-US" sz="25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Creditor of Only 1 </a:t>
            </a:r>
            <a:r>
              <a:rPr lang="en-US" sz="25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Spouse: Good</a:t>
            </a:r>
            <a:endParaRPr lang="es-US" sz="25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5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Vs</a:t>
            </a:r>
            <a:r>
              <a:rPr lang="en-US" sz="25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Creditor of Both Spouses:  Bad</a:t>
            </a:r>
            <a:endParaRPr lang="es-US" sz="25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5268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Away Points for Tenancy By Entireties -  </a:t>
            </a:r>
            <a:r>
              <a:rPr lang="en-US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TBE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No Protection for creditor against Husband &amp; Wife</a:t>
            </a:r>
          </a:p>
          <a:p>
            <a:pPr lvl="2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Query:  How many married couples have their cars in joint name? How many doctors have invested in real estate ventures and both doctor and spouse have signed personal guarantees or notes?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No Protection if one spouse dies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Underused and Overused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38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Away Point: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688" y="1930400"/>
            <a:ext cx="8596668" cy="3880773"/>
          </a:xfrm>
        </p:spPr>
        <p:txBody>
          <a:bodyPr/>
          <a:lstStyle/>
          <a:p>
            <a:pPr marL="400050" lvl="1" indent="0">
              <a:buClrTx/>
              <a:buSzPct val="100000"/>
              <a:buNone/>
            </a:pP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0">
              <a:buClrTx/>
              <a:buSzPct val="100000"/>
              <a:buNone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Place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investment accounts in an LLC,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TBE</a:t>
            </a: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64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231" y="2055851"/>
            <a:ext cx="8659258" cy="1183107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Using Business Entities </a:t>
            </a:r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US" sz="4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or </a:t>
            </a:r>
            <a:br>
              <a:rPr lang="en-US" sz="4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Asset Protection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06691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12" y="653667"/>
            <a:ext cx="9039543" cy="1803094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Internal Creditors vs. External Creditors  - Watch Out for Both</a:t>
            </a:r>
            <a:endParaRPr lang="es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0887" y="2456761"/>
            <a:ext cx="8596668" cy="3880773"/>
          </a:xfrm>
        </p:spPr>
        <p:txBody>
          <a:bodyPr/>
          <a:lstStyle/>
          <a:p>
            <a:pPr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Internal vs. External Creditors</a:t>
            </a:r>
          </a:p>
          <a:p>
            <a:pPr lvl="2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creditor</a:t>
            </a:r>
          </a:p>
          <a:p>
            <a:pPr lvl="2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problem with bundling multiple properties in the same LLC</a:t>
            </a:r>
          </a:p>
          <a:p>
            <a:pPr marL="914400" lvl="2" indent="0">
              <a:buClrTx/>
              <a:buSzPct val="100000"/>
              <a:buNone/>
            </a:pP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External Creditors	</a:t>
            </a:r>
          </a:p>
          <a:p>
            <a:pPr lvl="2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 accident</a:t>
            </a:r>
          </a:p>
          <a:p>
            <a:pPr lvl="2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Physician Malpractice</a:t>
            </a:r>
          </a:p>
          <a:p>
            <a:pPr lvl="2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friendly Yorkie that bites your neighbor </a:t>
            </a:r>
          </a:p>
          <a:p>
            <a:pPr lvl="1"/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405290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8962425" cy="1770043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Florida LLC 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vs. Corporation:  Why The LLC Provides Higher Quality Asset Protection#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3100388"/>
            <a:ext cx="8596668" cy="294097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s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Exclusive Remedy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Florida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LLC is charging order if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multi-member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lvl="3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en-US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 Member LLC’s: </a:t>
            </a:r>
          </a:p>
          <a:p>
            <a:pPr marL="1828800" lvl="4" indent="0">
              <a:spcBef>
                <a:spcPts val="0"/>
              </a:spcBef>
              <a:buClrTx/>
              <a:buSzPct val="100000"/>
              <a:buNone/>
            </a:pPr>
            <a:r>
              <a:rPr lang="en-US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Charging Order Not exclusive remedy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es-US" sz="3200" dirty="0"/>
          </a:p>
        </p:txBody>
      </p:sp>
    </p:spTree>
    <p:extLst>
      <p:ext uri="{BB962C8B-B14F-4D97-AF65-F5344CB8AC3E}">
        <p14:creationId xmlns:p14="http://schemas.microsoft.com/office/powerpoint/2010/main" val="384963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8863273" cy="1582757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LLC vs. Corporation: Other Benefits of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he LLC Over the Corporation#</a:t>
            </a:r>
            <a:endParaRPr lang="es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280" y="1972018"/>
            <a:ext cx="8961326" cy="377878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514350">
              <a:buClrTx/>
              <a:buSzPct val="100000"/>
              <a:buFont typeface="+mj-lt"/>
              <a:buAutoNum type="arabicPeriod"/>
            </a:pPr>
            <a:r>
              <a:rPr lang="en-US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Creditor </a:t>
            </a: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only rights of an assignee: Entitled to share in </a:t>
            </a:r>
            <a:r>
              <a:rPr lang="en-US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profits when </a:t>
            </a: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distributed.</a:t>
            </a:r>
          </a:p>
          <a:p>
            <a:pPr marL="914400" lvl="1" indent="-514350">
              <a:buClrTx/>
              <a:buSzPct val="100000"/>
              <a:buFont typeface="+mj-lt"/>
              <a:buAutoNum type="arabicPeriod"/>
            </a:pPr>
            <a:r>
              <a:rPr lang="en-US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voice in LLC when distributions are made</a:t>
            </a:r>
          </a:p>
          <a:p>
            <a:pPr marL="914400" lvl="1" indent="-514350">
              <a:buClrTx/>
              <a:buSzPct val="100000"/>
              <a:buFont typeface="+mj-lt"/>
              <a:buAutoNum type="arabicPeriod"/>
            </a:pPr>
            <a:r>
              <a:rPr lang="en-US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Distributions </a:t>
            </a: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made by Manager of the LLC</a:t>
            </a:r>
          </a:p>
          <a:p>
            <a:pPr marL="914400" lvl="1" indent="-514350">
              <a:buClrTx/>
              <a:buSzPct val="100000"/>
              <a:buFont typeface="+mj-lt"/>
              <a:buAutoNum type="arabicPeriod"/>
            </a:pPr>
            <a:r>
              <a:rPr lang="en-US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ability to change Manager </a:t>
            </a:r>
          </a:p>
          <a:p>
            <a:pPr marL="914400" lvl="1" indent="-514350">
              <a:buClrTx/>
              <a:buSzPct val="100000"/>
              <a:buFont typeface="+mj-lt"/>
              <a:buAutoNum type="arabicPeriod"/>
            </a:pPr>
            <a:r>
              <a:rPr lang="en-US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Ruling 77-137 may require assignee of a partnership to report </a:t>
            </a:r>
            <a:r>
              <a:rPr lang="en-US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income attributable to debtor’s partnership interest</a:t>
            </a:r>
          </a:p>
          <a:p>
            <a:pPr marL="914400" lvl="1" indent="-514350">
              <a:buClrTx/>
              <a:buSzPct val="100000"/>
              <a:buFont typeface="+mj-lt"/>
              <a:buAutoNum type="arabicPeriod"/>
            </a:pPr>
            <a:r>
              <a:rPr lang="en-US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Tactic</a:t>
            </a: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Threaten Creditor with a K-1</a:t>
            </a:r>
          </a:p>
          <a:p>
            <a:pPr marL="0" indent="0">
              <a:spcBef>
                <a:spcPts val="0"/>
              </a:spcBef>
              <a:buNone/>
            </a:pPr>
            <a:endParaRPr lang="es-US" sz="3200" dirty="0"/>
          </a:p>
        </p:txBody>
      </p:sp>
    </p:spTree>
    <p:extLst>
      <p:ext uri="{BB962C8B-B14F-4D97-AF65-F5344CB8AC3E}">
        <p14:creationId xmlns:p14="http://schemas.microsoft.com/office/powerpoint/2010/main" val="261261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998" y="794764"/>
            <a:ext cx="9325982" cy="137159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Restrictions On Assignability of LLC Interest#</a:t>
            </a:r>
            <a:endParaRPr lang="es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401" y="2166363"/>
            <a:ext cx="8596668" cy="2926687"/>
          </a:xfrm>
        </p:spPr>
        <p:txBody>
          <a:bodyPr>
            <a:normAutofit/>
          </a:bodyPr>
          <a:lstStyle/>
          <a:p>
            <a:pPr marL="800100" lvl="1" indent="-3429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Operating Agreement can prevent assignment of LLC interest without consent of all members</a:t>
            </a:r>
          </a:p>
          <a:p>
            <a:pPr marL="800100" lvl="1" indent="-3429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 if assignable, assignee can be given no participation rights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86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43784" cy="13208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Take Away Points: 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Florida LLC 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vs. 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Corporation#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281775"/>
            <a:ext cx="8411582" cy="3634283"/>
          </a:xfrm>
        </p:spPr>
        <p:txBody>
          <a:bodyPr>
            <a:normAutofit fontScale="85000" lnSpcReduction="20000"/>
          </a:bodyPr>
          <a:lstStyle/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similar Charging Order exclusive protection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similar protection for assignment of a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shareholder’s stock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a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corporation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Director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liability for unlawful distributions and other act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Multiple remedies for creditor against corporation</a:t>
            </a:r>
          </a:p>
          <a:p>
            <a:pPr marL="514350" indent="-514350">
              <a:spcBef>
                <a:spcPts val="0"/>
              </a:spcBef>
              <a:buAutoNum type="arabicPeriod" startAt="3"/>
            </a:pPr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AutoNum type="arabicPeriod" startAt="3"/>
            </a:pP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AutoNum type="arabicPeriod" startAt="3"/>
            </a:pPr>
            <a:endParaRPr lang="es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U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1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Florida LLC vs. Delaware LLC#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	 Florida Single Member Problem</a:t>
            </a:r>
          </a:p>
          <a:p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	Delaware Single Member LLC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2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722589" cy="1648858"/>
          </a:xfrm>
        </p:spPr>
        <p:txBody>
          <a:bodyPr>
            <a:normAutofit/>
          </a:bodyPr>
          <a:lstStyle/>
          <a:p>
            <a:r>
              <a:rPr lang="en-US" sz="33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Why Every LLC Should Have </a:t>
            </a:r>
            <a:r>
              <a:rPr lang="en-US" sz="33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A Robust </a:t>
            </a:r>
            <a:r>
              <a:rPr lang="en-US" sz="33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Asset Protection Operating Agreement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		</a:t>
            </a:r>
            <a:endParaRPr lang="es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500313"/>
            <a:ext cx="8323447" cy="3316593"/>
          </a:xfrm>
        </p:spPr>
        <p:txBody>
          <a:bodyPr>
            <a:normAutofit fontScale="92500" lnSpcReduction="20000"/>
          </a:bodyPr>
          <a:lstStyle/>
          <a:p>
            <a:pPr marL="914400" lvl="1" indent="-51435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If no operating agreement, may be considered single member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AutoNum type="arabicPeriod"/>
            </a:pP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Default status: without operating agreement LLC is member-managed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AutoNum type="arabicPeriod"/>
            </a:pP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Practice Note:  Do Not Form LLC without strong Operating Agreement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endParaRPr lang="es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AutoNum type="arabicPeriod"/>
            </a:pPr>
            <a:endParaRPr lang="es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AutoNum type="arabicPeriod"/>
            </a:pPr>
            <a:endParaRPr lang="es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914400" algn="l"/>
                <a:tab pos="4181475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endParaRPr lang="es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16894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00" y="1941379"/>
            <a:ext cx="8856389" cy="1243011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Domestic </a:t>
            </a:r>
            <a:r>
              <a:rPr lang="en-US" sz="49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Asset Protection Trusts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177826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8909579" cy="1550989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Florida 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not permit 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self-settled spendthrift trusts#</a:t>
            </a:r>
            <a:endParaRPr lang="es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044" y="2834433"/>
            <a:ext cx="8786155" cy="186976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11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states do; Florida may be 12</a:t>
            </a:r>
            <a:r>
              <a:rPr lang="en-US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</a:t>
            </a:r>
            <a:endParaRPr lang="es-US" sz="2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States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that do:  Alaska, Delaware, Utah, etc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s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endParaRPr lang="es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98629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Nevada Domestic Asset Protection Trust (DAPT)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0" lvl="1" indent="-457200"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Allows self-settled trusts</a:t>
            </a:r>
          </a:p>
          <a:p>
            <a:pPr marL="857250" lvl="1" indent="-457200"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state income tax</a:t>
            </a:r>
          </a:p>
          <a:p>
            <a:pPr marL="857250" lvl="1" indent="-457200"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year statute of limitations for future creditors</a:t>
            </a:r>
          </a:p>
          <a:p>
            <a:pPr marL="857250" lvl="1" indent="-457200"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year statute of limitations for  6 months from date of discovery for pre-existing creditors</a:t>
            </a:r>
          </a:p>
          <a:p>
            <a:pPr marL="857250" lvl="1" indent="-457200"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spouse/child support exception for creditors:  i.e. : ex-spouses</a:t>
            </a:r>
          </a:p>
          <a:p>
            <a:pPr marL="857250" lvl="1" indent="-457200"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pre-existing torts exception creditors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43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Limitations of DAPT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499717" cy="3579199"/>
          </a:xfrm>
        </p:spPr>
        <p:txBody>
          <a:bodyPr>
            <a:normAutofit/>
          </a:bodyPr>
          <a:lstStyle/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Need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Corporate Trustee and Must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Pay corporate Trustee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Control issue: Settlor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cannot be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Trustee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Conflict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 laws for Florida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domiciliary: Full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faith and credit</a:t>
            </a:r>
            <a:endParaRPr lang="es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80744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058" y="2357955"/>
            <a:ext cx="7145503" cy="1314450"/>
          </a:xfrm>
        </p:spPr>
        <p:txBody>
          <a:bodyPr>
            <a:normAutofit fontScale="90000"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Off-Shore 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Planning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80183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Off-Shore Planning Cautions</a:t>
            </a:r>
            <a:endParaRPr lang="es-US" sz="40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8049"/>
            <a:ext cx="8596668" cy="3880773"/>
          </a:xfrm>
        </p:spPr>
        <p:txBody>
          <a:bodyPr>
            <a:noAutofit/>
          </a:bodyPr>
          <a:lstStyle/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Not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just for very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wealthy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Quality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off-shore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jurisdictions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Predictability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 off-shore jurisdictions vs. U.S. Court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system</a:t>
            </a:r>
            <a:r>
              <a:rPr lang="es-US" sz="2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and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“result oriented”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judge Not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for avoidance of income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taxes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s-US" sz="26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Not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substitute for avoiding filing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bankruptcy</a:t>
            </a:r>
            <a:endParaRPr lang="es-US" sz="26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55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Why </a:t>
            </a:r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Consider Off-Shore Planning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Completely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change rules of the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game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“Self-settled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trust” rule is not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applicable</a:t>
            </a:r>
            <a:r>
              <a:rPr lang="es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endParaRPr lang="en-US" sz="2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 full, faith and credit:  U.S. judgments  not recognized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Need trial de novo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 contingent fees: Creditor must pay the local attorney as litigation  proceeds; substantial retainer required</a:t>
            </a:r>
            <a:endParaRPr lang="es-US" sz="24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73544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57263"/>
            <a:ext cx="9215814" cy="4991845"/>
          </a:xfrm>
        </p:spPr>
        <p:txBody>
          <a:bodyPr>
            <a:normAutofit fontScale="85000" lnSpcReduction="20000"/>
          </a:bodyPr>
          <a:lstStyle/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“Loser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pays” us usually applicable.  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Creditor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must post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bond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Higher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standard of proof:  “beyond a reasonable doubt”.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This is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traditional American criminal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standard.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Burden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 proof is always on the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creditor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Short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fuse:  A shorter statute of limitations will apply.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Often   statue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begins when assets transferred to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trust</a:t>
            </a:r>
            <a:r>
              <a:rPr lang="es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U.S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law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usually 4 years; several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off-shore have 2 yr. S/L	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Statute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 Elizabeth overruled. This is the English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forerunner of our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Fraudulent conveyances act.  </a:t>
            </a:r>
            <a:endParaRPr lang="es-US" sz="2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Font typeface="+mj-lt"/>
              <a:buAutoNum type="arabicPeriod" startAt="6"/>
            </a:pPr>
            <a:endParaRPr lang="en-US" sz="3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25603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Why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Not to Use Off-Shore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Planning</a:t>
            </a:r>
            <a:endParaRPr lang="es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031" y="1930400"/>
            <a:ext cx="9568353" cy="3336828"/>
          </a:xfrm>
        </p:spPr>
        <p:txBody>
          <a:bodyPr>
            <a:noAutofit/>
          </a:bodyPr>
          <a:lstStyle/>
          <a:p>
            <a:pPr marL="1257300" lvl="2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Cost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7300" lvl="2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7300" lvl="2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More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IRS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Reporting#</a:t>
            </a:r>
          </a:p>
          <a:p>
            <a:pPr marL="457200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4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FATCA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  Foreign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Account Tax Compliance Act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s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s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</a:p>
          <a:p>
            <a:pPr lvl="4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FBAR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 Report of Foreign Bank and Financial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Accounts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Tx/>
              <a:buChar char="-"/>
            </a:pPr>
            <a:endParaRPr lang="en-US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31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Popular Off-Shore Jurisdictions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6351427" cy="2620731"/>
          </a:xfrm>
        </p:spPr>
        <p:txBody>
          <a:bodyPr>
            <a:normAutofit/>
          </a:bodyPr>
          <a:lstStyle/>
          <a:p>
            <a:pPr marL="1314450" lvl="2" indent="-514350">
              <a:buClrTx/>
              <a:buSzPct val="100000"/>
              <a:buFont typeface="+mj-lt"/>
              <a:buAutoNum type="arabicPeriod"/>
            </a:pP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Nevis</a:t>
            </a:r>
          </a:p>
          <a:p>
            <a:pPr marL="1314450" lvl="2" indent="-514350">
              <a:buClrTx/>
              <a:buSzPct val="100000"/>
              <a:buFont typeface="+mj-lt"/>
              <a:buAutoNum type="arabicPeriod"/>
            </a:pP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 Islands</a:t>
            </a:r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26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8596313" cy="1320800"/>
          </a:xfrm>
        </p:spPr>
        <p:txBody>
          <a:bodyPr>
            <a:normAutofit/>
          </a:bodyPr>
          <a:lstStyle/>
          <a:p>
            <a:r>
              <a:rPr 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NEVIS </a:t>
            </a:r>
            <a:endParaRPr lang="en-US" sz="4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www.folts-usa.com/images/neviswebimages/caribnew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363" y="1533792"/>
            <a:ext cx="7162800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89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8596313" cy="1320800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Nevis </a:t>
            </a:r>
            <a:endParaRPr lang="es-US" sz="45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345" y="1487605"/>
            <a:ext cx="5849956" cy="488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9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NEVIS</a:t>
            </a:r>
            <a:endParaRPr lang="en-US" sz="4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586" y="2160588"/>
            <a:ext cx="5176866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3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NEVIS - Four Seasons Marriott</a:t>
            </a:r>
            <a:endParaRPr lang="en-US" sz="4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www.fourseasons.com/content/dam/fourseasons/images/web/NEV/NEV_334_aspect16x9.jpg/jcr:content/renditions/cq5dam.web.637.35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660" y="2088197"/>
            <a:ext cx="6067425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19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and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Where: Nevis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St. Kitts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1570" y="1741948"/>
            <a:ext cx="8596668" cy="3880773"/>
          </a:xfrm>
        </p:spPr>
        <p:txBody>
          <a:bodyPr/>
          <a:lstStyle/>
          <a:p>
            <a:pPr marL="800100" lvl="1" indent="-342900"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Sovereign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Country; Member of British Commonwealth And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United Nations (Participated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Olympics</a:t>
            </a:r>
          </a:p>
          <a:p>
            <a:pPr marL="800100" lvl="1" indent="-342900"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British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Parliamentary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</a:p>
          <a:p>
            <a:pPr marL="800100" lvl="1" indent="-342900"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Politically stable: 96% literacy rate: highest in Western hemisphere</a:t>
            </a:r>
          </a:p>
          <a:p>
            <a:pPr marL="800100" lvl="1" indent="-342900"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Population: 12,000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Main City: 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Charleston</a:t>
            </a:r>
          </a:p>
          <a:p>
            <a:pPr marL="800100" lvl="1" indent="-342900"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Birthplace of Alexander Hamilton	</a:t>
            </a:r>
          </a:p>
          <a:p>
            <a:pPr marL="800100" lvl="1" indent="-342900">
              <a:buClrTx/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Southwest of Virgin Islands.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4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</a:pP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Advantages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 Nevis LLC: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963" y="1642797"/>
            <a:ext cx="9281914" cy="4515632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buFont typeface="+mj-lt"/>
              <a:buAutoNum type="arabicPeriod"/>
            </a:pPr>
            <a:endParaRPr lang="es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More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control than off-shore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trust</a:t>
            </a:r>
            <a:endParaRPr lang="es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s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Less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Expensive than Off-Shore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Trust</a:t>
            </a:r>
            <a:endParaRPr lang="es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s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Strongest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Most Comprehensive laws:  Have all benefits stated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above: Ex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	Has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“beyond reasonable doubt”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standard</a:t>
            </a: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Geographical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proximity   (vs. Cook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Islands)</a:t>
            </a: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Local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Attorney Problem for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creditors</a:t>
            </a: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No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local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taxes</a:t>
            </a: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Record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 date is 100%: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No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U.S. creditor has successfully</a:t>
            </a:r>
            <a:r>
              <a:rPr lang="es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secured judgment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	in Nevis</a:t>
            </a: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LLC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law similar to Florida</a:t>
            </a:r>
            <a:endParaRPr lang="es-US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90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Structure of a Nevis LLC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7334" y="1930400"/>
            <a:ext cx="8195733" cy="3623733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Operating Agreement Similar to Florida LLC</a:t>
            </a: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endParaRPr lang="es-US" sz="20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Manager-Managed</a:t>
            </a: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s-US" sz="20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Manager: Can be client</a:t>
            </a:r>
            <a:endParaRPr lang="es-US" sz="20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s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	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Can transfer to off-shore Manager,</a:t>
            </a:r>
            <a:endParaRPr lang="es-US" sz="20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    		Charges $1,000 annual management fee</a:t>
            </a: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Members: Your client, domestic U.S. Trust,</a:t>
            </a:r>
            <a:r>
              <a:rPr lang="es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domestic</a:t>
            </a: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	 LLC, or off-shore Trust</a:t>
            </a:r>
            <a:endParaRPr lang="es-US" sz="20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63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 Islands</a:t>
            </a:r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Image result for cook island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8" name="Picture 2" descr="Image result for cook isla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597" y="1708556"/>
            <a:ext cx="5154269" cy="384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65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8596313" cy="1320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 Islands </a:t>
            </a:r>
            <a:r>
              <a:rPr lang="en-US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Manuia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Beach Resort</a:t>
            </a:r>
          </a:p>
        </p:txBody>
      </p:sp>
      <p:pic>
        <p:nvPicPr>
          <p:cNvPr id="3076" name="Picture 4" descr="https://www.kayak.com/rimg/himg/bc/b6/c6/ean-328474-44384_89_b-image.jpg?width=525&amp;height=3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491" y="1616190"/>
            <a:ext cx="6284151" cy="418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44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 ISLANDS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Image result for cook islan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914" y="1692275"/>
            <a:ext cx="4673512" cy="359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50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 ISLANDS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://www.island-escapes.com/wp-content/uploads/Rar-Fly-fishin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697" y="1930400"/>
            <a:ext cx="5824221" cy="417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83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 Islands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36740"/>
            <a:ext cx="8057091" cy="3297236"/>
          </a:xfrm>
        </p:spPr>
        <p:txBody>
          <a:bodyPr/>
          <a:lstStyle/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Sovereign country in free association with New Zealand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Population:  about 60,000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democracy with a parliamentary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 is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Rarotonga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(10,572 in 2011)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Economy:  tourism, off-shore banking, pearls, marine and fruit exports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Banking/trust system mostly influenced by New Zealand attorneys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95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Take-Away Points for Off-Shore 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Planning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7334" y="1560514"/>
            <a:ext cx="8596668" cy="3880773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Consider a Nevis/ Cook Island LLC or trust as a component or principal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part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any Off-shore plan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IRS Reporting Requirements must be followed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If properly structured,  assets are well protected from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 creditors other 		than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Federal creditors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08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Fraudulent Transfers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2151065"/>
            <a:ext cx="7847541" cy="2630486"/>
          </a:xfrm>
        </p:spPr>
        <p:txBody>
          <a:bodyPr>
            <a:normAutofit/>
          </a:bodyPr>
          <a:lstStyle/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es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FUFTA: Florida Uniform Fraudulent Transfer Act, F.S. </a:t>
            </a:r>
            <a:r>
              <a:rPr lang="en-US" altLang="es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726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en-US" altLang="es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es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Legislation:  Florida Voidable Transfer Act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en-US" altLang="es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es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Civil Remedy vs. Criminal </a:t>
            </a:r>
            <a:endParaRPr lang="en-US" altLang="es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52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Transfers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Under F.S. 726.105</a:t>
            </a:r>
            <a:endParaRPr lang="es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8596669" cy="3230561"/>
          </a:xfrm>
        </p:spPr>
        <p:txBody>
          <a:bodyPr>
            <a:normAutofit/>
          </a:bodyPr>
          <a:lstStyle/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transfer is fraudulent if made “with actual intent to hinder, delay, or defraud any creditor of the debtor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”. Creditor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may rely upon the “badges of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fraud”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Big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Reg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Badge of Fraud:</a:t>
            </a:r>
          </a:p>
          <a:p>
            <a:pPr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debtor was insolvent or became insolvent shortly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after the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transfer was made or the obligation was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incurred</a:t>
            </a:r>
            <a:endParaRPr lang="es-US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s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157937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Florida  Statute of Limitations: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78934" y="2058989"/>
            <a:ext cx="8596668" cy="24678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years after transfer made or if later, within 1 year after the transfer was or reasonably could have been discovered. 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F.S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726.110(1).</a:t>
            </a:r>
          </a:p>
        </p:txBody>
      </p:sp>
    </p:spTree>
    <p:extLst>
      <p:ext uri="{BB962C8B-B14F-4D97-AF65-F5344CB8AC3E}">
        <p14:creationId xmlns:p14="http://schemas.microsoft.com/office/powerpoint/2010/main" val="172406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Final Take-Away Points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 fontScale="85000" lnSpcReduction="10000"/>
          </a:bodyPr>
          <a:lstStyle/>
          <a:p>
            <a:pPr lvl="2"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Timing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critical</a:t>
            </a:r>
          </a:p>
          <a:p>
            <a:pPr lvl="2">
              <a:buClrTx/>
              <a:buSzPct val="100000"/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Check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your clients hold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</a:p>
          <a:p>
            <a:pPr lvl="2">
              <a:buClrTx/>
              <a:buSzPct val="100000"/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Asset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Protection Checklist for the Florida Small Business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Owner</a:t>
            </a: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ClrTx/>
              <a:buSzPct val="100000"/>
              <a:buFont typeface="+mj-lt"/>
              <a:buAutoNum type="arabicPeriod"/>
            </a:pPr>
            <a:endParaRPr lang="en-US" sz="2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ClrTx/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Florida Asset Protection: 7 Key Strategies For The Small Business Owner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ClrTx/>
              <a:buSzPct val="100000"/>
              <a:buFont typeface="+mj-lt"/>
              <a:buAutoNum type="arabicPeriod"/>
            </a:pP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ClrTx/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Insurance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not the sole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answer: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makes your client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attractive 	target</a:t>
            </a:r>
          </a:p>
          <a:p>
            <a:pPr marL="1371600" lvl="3" indent="0">
              <a:buClrTx/>
              <a:buSzPct val="100000"/>
              <a:buNone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myth of “UMBRELLA INSURANCE”</a:t>
            </a: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ClrTx/>
              <a:buSzPct val="100000"/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36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 MUCH INSURANCE</a:t>
            </a:r>
            <a:endParaRPr lang="en-US" dirty="0"/>
          </a:p>
        </p:txBody>
      </p:sp>
      <p:pic>
        <p:nvPicPr>
          <p:cNvPr id="5124" name="Picture 4" descr="http://andreabolder.com/wp-content/uploads/2011/05/bullsey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90" y="1905000"/>
            <a:ext cx="356886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data:image/jpeg;base64,/9j/4AAQSkZJRgABAQAAAQABAAD/2wCEAAkGBhISERIUEhMUFBUVFRcYGBgVFxgXHxwYHBcVGhgYGBgcHCYeFxojGRQVHy8gIycqLC0tGB8xNTAqNSYrLCkBCQoKDgwOGg8PGjIkHiMyLC8yLC0sMCovKiwsMCwsMjQ0LywsLCwsKSwsKSwsNCwsNCwsLSwsLC8sLCwvLCwsKf/AABEIAOEA4QMBIgACEQEDEQH/xAAcAAEAAgMBAQEAAAAAAAAAAAAABgcEBQgDAQL/xABKEAABAwIBCAYHBQYDBgcAAAABAAIDBBEFBgcSITFBUWETInGBkaEyQlJygpLBFCNiorEzQ1OywtEkw+FEY6Oz8PEVFhdzk9Lj/8QAGwEAAwEBAQEBAAAAAAAAAAAAAAQGBQMCAQf/xAA6EQABAwEEBQsEAgEEAwAAAAABAAIDBAUREiExQVFhsQYTIjJxgZGh0eHwFBUjwTOyJBZCcoI0UmL/2gAMAwEAAhEDEQA/ALxREQhEREIRERCERfHvABJIAGsk8OJUCymzuU8F2Uw6eQete0YPvbX92rmvD5GsF7imaakmqXYYm3/rvU9JttUYxnOTQU9wZelcPVh6/wCb0R3lU9imU1diD9BzpJNI6oogdHuY30u03PNb3Bcz9XLYzObTt4Hru+UGw73A8koal78o2qgbY1PTDFWy3bh8vPcFscTz2yHVT07WjjK4uPyttbxKjVbnLxGS/wDiCwHdG1rPMDS81ZWF5o6CKxkD5z+N1hfk1lvMlSihwKmh/ZQRR82saD4gXKOamf1nXL79wsynyhhxbz73nyVAiXEqjfWTdhmf/dfBkfiDv9lqD2scP1XRqWR9GDpcvn+o3N6kQHzuXORyNxBv+y1Hcx30X3o8Sp9dqyL/AOZn9l0ZZEfRgaHI/wBSPd14gfneue6POJiMWoVL3cpA1/m4E+akmG56526p4I5BxYSw9uvSB8latbhUE2qWKOT32Nd+oUaxPNTh8t9GN0J4xOI/K67fABHMzN6rkfcrOnymgu3j2uK+4PnToJ7B0hhcd0w0R84u3xIUsila4BzSHA6wQbgjkRtVO4zmaqY7mnkbMPZd927uudE+IUYpsRr8Nk0QZYHbSxwOieeieq4c/NH1D2ZSNX02RS1QxUcuew/Lx4FdGIq2yazxRvsysZ0Tv4jLlnxN1ub5jsVi09QyRoexzXtcLhzSCCOII1FNMka8XtKwKqimpXYZW3b9R716IiLolEREQhEREIRERCEREQhEREIRafKTKqnoY9OZ2s+ixutzjyHDmdQWqy4y+joW6DbSVDh1Wbmjc59t3AbTy2qoaKgrMUqTYmSR2tz3amtbzOxrRuA7glZp8JwtzK3rOsnnm8/OcMY8/bf4LKyny5qsQdoa2Rk2bDHc3N9WlbXI7Zy4AKQZLZoJJLSVjjE3b0bbaZ947Gdms9ineSOQdPQtBA6SYjrSuGvmGD1B5neSpMvDKa84pcymKq2hG3maIYWjXrPzac+xa/CMBp6VmhBE2MbyBrPvOOt3eVsEROAAZBTb3uecTjed6IiL6vKIiIQiIiEIiIhCLFxHC4Z2Fk0bZGnc4X7xwPMa1lIgi9fWuLTeDcVVWVGZza+hdff0Tz5Mef0d4qGYLlJWYbK5rdJtj14ZAbHtadh5ix7l0QtJlNkjT1zNGVtnAdWRupze/eOR1fqk5KbPFHkVR0ltkt5msGNh16/fisfJLLinr29Q6EoF3ROOsc2n128x3gKRrnnKHJiqwyZpJIGleOZlwDbnta7l+o1qysgc5DavRgqCGz7A7YJOz2X8th3cB9iqLzgfkV4tCyQ1n1FKcUZ8vbzGtTxERNqeRERCEREQhEREIRRLL7LhtDHoss6oeOo32Rs03DhfYN5HIra5VZSR0NO6Z+s7GN9p52DkN5O4AqjKCiqcUrSL6Ukh0nuOxrRa55NAsAOwJWeYt6LdJW9ZNnNmvnnyjb5+23wXpk5k5UYnUu6xNzpSyu12v+rjuby3Aar2wLAIaOIRQN0Wjadpcd7nHef+wsEwHAoqOBsMIs1u0na529zjvJ/sNgC2K9QQCMXnSuNp2m6rdhblGNA/Z+ZIiImFjoi+OcACSbAbSVAcp87kEF2UwE7x617Rg9u1/dq5rw+RrBe4pmmpJql2GJt/6U/JWgxPLugp7iSoYXD1WXkN+BDL277KkMcyyrKsnppnaJ9RvVZ8o29puVqqelfI4NjY57jsDQXHwGtJPrNTAqin5NADFUP7h6n0Vv1meqlb+zhmf72iwfqT5LWvz4ndSDvm/wDzUTos2+IygEU7mjjIWs8nHS8lto8zVcdrqdva9/0YV45yodoHkmPo7Hiyc4E/8j+itqzPg7fSDumI/wAtbCkz2U5/aU8rPdLX/qWqNvzMVw2Ppz2Pf9Y1rKzNjiMdz0GmBvjex3lfS8kc5UDTwR9JY0mTSB/2I4lWzhmcXD57BtQ1hO6W8fm7qnuKkbHggEEEHYQuYazD5YXaMsb43cHtLT4ELLwbKWqpTeCZ7Bvbe7T2sPVPgvTawjJ4XCfk2xwxU7/HPzHoV0qirXJrPHG+zKxnRu/iMuW/E3WW9ouOxWNT1DXtDmODmuFw5pBBHEEainWSNeL2lTFVRTUrsMrbt+o969ERF0SixsRw2KeN0UzA9jhYg/qOBG4jWFReW+REuHyhzC50Lnfdyb2naGutscLajvtcbwL9WPiGHxzxvilaHseLOB/61EbQdxC4TQiQb1q2baT6J+1h0j03qE5t84H2pop6h337R1XH940f1gbeI18VPlz1lZkzLhtUNFztG+nDINR1Ebxse02v3HereyDywbX093WE0dhI39Hj8LrHsII4X5wSm/m36QnbWs9gaKumzjd5e3A5KToiJtTqIiIQi+PeACSQANZJ4c19UBzuZTdBTinYbST30rboh6XzHq9mkvEjwxpcUzSUzqmZsTdfkq8y5yndiFX1LmNp0IWi+u5A0re0427tEblbeQeSLaGnAcAZpLOldz3MB4Nv3m53qCZoMlulldVyC7Yjox33yW1u+EHxcOCuFK0zCfyu0lbttVTYw2ihya3TvPzM7+xERE6plFg4zjUNLE6WZ4a0eJO5rRvJ4JjWMxUsL5pnWa0d5O5rRvJXP+VeVU1dMZJDZouI4wdTG/Vx3nf2AALzziMb1s2XZb6195yYNJ/Q+ZLY5Y5wp64lgvFBfVGD6XOQ+seWwc9q0mC4BPVyaEEZed52Bo4ucdTQpBkNm8kriJJLx04Ppb322hl/Au2Dmb2uzC8JhpoxHCwMYNw48SdrjzOtJxwPmON5yVFWWnT2c36emaC4eA7dp+EqC5PZnIY7Oq3mZ3sMJawdp1Od5dintDhsUDdGGNkbeDGhvjbaVkotBkbWdUKQqa2epN8rid2rwRERdEmiIiELxqaRkjS2RjXtO1r2hw8DqUIygzQ0s13U5NO/gOswnm0629xsOCnqLw+Nr+sE1T1c1Mb4nEcPDQub8ock6midadlgTZr262u7HceRseS98lctaihf92dKMnrROJ0TxI9l3Md99i6Dq6NkrHMka17HCxa4XB7lTuXmbJ1MHT0oL4Rrcza6MceLmc9o332rPkp3RHGxV9Fa8Nc3mKpovPgfQq0cmsp4K6LpIXaxqew+k08CP0Ow+K265nwPHJqSZs0LtFw2jc5u9rhvB/1FiLq/8lsp4q6ASx6iNT2E62O4HiN4O8d4DME4kyOlYdrWS6jONmbD5bj6rcoiJpYS1GVOTkdbTvhfqO1jrei8bHfQjeCVRmEYjPhddcgh0biyRntNv1hzBFiD7pXRSrPPDktpMbWRjrMs2W29t7Nd2gm3YRwSdTHljbpCorErAHGllzY/Lv8AfjcrFoa1k0bJIzpMe0OaeRF+7sXuqszN5TenRyHZd8V/zsH8wHvK00xFJzjQ5ZVfSGkndEe7eNSIiLokl8Jsud8psUfiFe9zLu6R4jiH4b6LByvtPNxVw5ycY+z4fMQbOk+6b2vvpfkDyq7zP4L0tY6Zw6sDbj33Xa3y0z2gJGpON7Ywqmxmimp5a12rIfN5uCtzAcIbS08UDNkbQL8XbXO73EnvWwRE6BcLgph7y9xc7SUXxzgASdQG26+qAZ3Mp+gpxTsNpJwdK26LYfmPV7A5eZHhjS4rvSUzqmZsTdfkoDnCyxNdPZhPQRkiMe0d8h5ndwHaV65vMhjXSacoIp4z1t2m7boA+FzuB4m4j+AYK+rqI4I9rzrPstGtzjyAufJdG4ThcdNDHDELMYLD6k8STcnmVnQRmZ5e/QrK06ttm07aanycR4Db2n1WRDC1jWtaA1rQAABYADYANwX7RFqKEJvRFpMqMrYKGPSlN3H0I2+k48uA4k6u/UqYymzg1dYSC/ooj+7jJAt+I7X9+rkEvLUNjy1rXoLJnrOkMm7T+tquPFcu6GnJElQwuHqsvIb8Do30T22Uemz0UY9GKd3PRYP67+SpdfQ0nZrSTqx50Kni5OUrR0ySe27grliz1Uh9KGcdgYf6wt7hmcbD5yA2drHHdKDH5u6p7iufXMI2i3aviBVyDSvUnJ2kcOiSO+/iup2uBFxrBX1c55O5Z1VER0UhLN8b+sw93qnm2xVzZIZdwV7bD7uYC7o3HzYfWb5jeNl3IqhsmWgqZr7GnpBj6zdo1doUmQhETKxVTWc3IEU5NTTttC49dg/duJ2jgwnduOrYQBF8kMqH0NQ2Vtyw6pGe0z/7DaDx5Eromop2yMcx4DmuBa4HYQRYg9y55y0yZdQ1T4tZYetG472EmwPMG4PZfesyoi5t2NiuLHrhWRGlqMzdr1j1C6Eo6xksbJI3BzHtDmkbwRcL2VV5nMp/So5DxfFfxewfzD4laifikEjQ5SlfSOpJ3RHu3hF5VdK2Rj43jSa9pa4cQRYjwK9UXRJgkG8LnKpilw2vIHp08txu0m7Rfk5h1+8V0NQ1jZoo5GG7ZGtc3sIBH6qr89WC2dBUtG37p/aLuYe22mO4LdZnsZ6WjdCT1oH2HuPu5v5tMdwSMP45TGqq07qyhjqxpGR4ceKnqIieUoqkz24neSngGxrXSHtcdFvgGO+ZSXNHhfRUAedsz3P+EHQaPyk/Eq1zl1vSYlUWNwwtYPhaAfzaSvLAqHoaaCL+HExp7Q0A+d0jF05nO2KqtD/HsyGEf7szx4kLORETylUJXOOWWOGrrJpb3bpaLPcbqb2X9LtcVd+XeJ/Z8PqXjU4s0G9ryGAjs0r9y57pad0j2MaLue4NaOZIA8ys+sfoYFY8mqcAPqHdg4n9K3czmT3RwPqnDrSktZyjadZ+J4/IFYyxsNoWwQxxM9GNjWDsAAv2m11kpyNmBoapmtqTUzulOs5dmryRaTK3KiOhp3Sv1uPVjZ7TuHIDaTw5kLdrn3ODlMayreWm8Ud2R8LA63/ERfs0eC51EvNty0pyyKD6ye53VGZ9O9aXFsWlqZXSzOLnuPgNwA3Abgs/JjJCorn6MLbNHpSO1Nb37zyGvu1pkhkw+uqWxN1NHWkd7LBt7zsA4ngCugsLwuKnibFC0MY0WAHmSd5O0lIwQGU4naOKqrUtRtC0QwgYru5o+aB8MYwHNXRU4Bkb9ofvMno90ey3bftUtp6RkY0WMawcGgNHgF6otNrGt6oUNPVTTm+VxK/EsLXCzmhwO4i48CoxjebShqAfuhC/c6GzPFvonwvzUqRfXMa7IhfIaiWE4o3EdhXPmVuQVRQHSd95CTYSNGrkHj1D5cCVH6SrfE9r43Fr2m7XA2IK6fqaZsjHMe0Oa4EOa4XBB2ghULnAyNNBP1LmCS5jJ124sJ4i4sd4PG6zJ6fm+k3RwVvZNr/V/hm63k73Vq5A5Ztr4etZs8dhI0b+D28jw3HuvKVzZkxj76OpjmbezTZ7faYfSb4bOYB3Lo+nqGvY17DdrmhzSN4IuD4FOU0vONuOkKdtqzxSTYmdR2jcdYXoodnSye+00TntH3kF5G+7b7xvyjS7WBTFfHNBBBFwdy7vaHtLSsqmndTytlbpB+eK5jwnEn088UzPSjeHDnbaDyIuO9dL0VW2WNkjDdr2tc08nAEeRXN+UmFfZqqeHdHIQ2/s7WHvaWlXFmlxTpcPa07YXuj7tTm+T7fCs+kcWuLCq7lDC2WBlS34DmPm9TRERaSilHsv8L6fD6lttbWdI3tZ1tXaAR3qsc0GJ9HX9Humjc34m9cHwa4d6u17AQQdYIsexc64U40mJR3NuhqQ13Y2TRd5XSNR0ZGvVTY356SemOy8dpHqAujEXyyJ5Sy50lH2jEz/AL2r8nzf6roxc5ZHjSxGk51DD+YFdGhI0eYcVU8o+i6JmwfOCIiJ5SyrvPVWaNJDH7c1+5rXfV7VAc29EJcSpgRqa4v+RrnD8wapZnxfroxymP8Ayh9FqczUd6959mB5/PGPqsyTpVAHYrmj/FY7nDSQ7iQrsREWmoZaDLvFTT0FQ8GzizQb7zyGAjmNInuXOyujPRNaiib7U7b9gZJ9SFTDRc2WVWOvfcr/AJORBtKX6yT5ZeqvXNXgIp6FshHXqPvCfw/ux2aPW+MqZLypKcRsYxuxjQ0dgAA/Req0mNwtDVEVU5nmdKdZXjWVjIo3SSODGMF3OOwBVfjWep2kRSwtLQfTmvr5hjSLd57gmerGnaUFM0kN0elfz1lrAezRee8cFVqRqKhwdhaqqx7HhkhE84vv0DUArLwvPXKHD7RAxzd5i0mkc7OJDuy47VaGEYxFVRNlhcHMd4g7wRuI4LmRT3M/jTo6wwXOhO12rg9gLgflDh4cF5gqXYg12tdbWsWEQulgGEtzu1Ea1da0WW2Airopo7XeBpx++0Ett2629jit6i0nAOFxUZFI6J4e3SDeuV1emaXFTNQNYTcwvdH8Opze6ztH4VTmUdKI6upYNQZNI0dge4DysrCzHza6xnKJ3/MB+iyqY4ZblfW4wTUJk2XEd+X7VqoiLWX56qSzx0QZXteB+1haT2tLmfytatpmQrLPqouLY3juLmn+Zvgv1nwj61G7i2UeBiP9RWrzMPtXyDjTv/niKzOrU/Naub+esXPUP6n2V1oiLTUMi55zg0/R4lVAb5NL52tf/UuhlQudZlsTm5tiP/DaPok6wdAdqpeTbrqlw2tPEKyf/PreSKl//E3cUS/1TlrfYYlmZGHRxGk/99g/NZdGhc5x/wCHxMX/AHVZ/JN/oujF2o8g4LN5SdJ8T9o+cURETyllVGfFnWozymHgYv7rV5mH2r3jjTvH54j9FJM9lJemp5PYlLfnYT/lhQjNjWdHiUFzYP02H4mOt+YNWZJlUX9iuaT8ljFo1B3kSVfyIi01DKvc9UV6OF3CcDxjk/sqaY6xB4a10FnGwzp8OqABdzGiQfAdI/lDh3rnxZVWLpL1+gcnZA6kLdhPnmupYZQ5rXDWHAEdh1hftRXNpjYqKCLX14R0Th7oGie9mjr43UqWmx2JoIUNUQmGV0btRIVRZ68LcJoJ7dVzOiJ4Oa5zhftDz8pVaLpvGMIiqoXwzN0mOHeDuIO4gqocazP1cbj9nLZ2X1dYMcBzDiG94PcFnVMDsWJovvVhYtrQiEQSuwlugnQR2qBKbZo8LdJXtkA6sLHOJ5uaWNHadJx+EpheaOvkcBKGQN3lzmvNuTWE3PaQrcyayahooRFEObnHa53E/Qbl8p6dxcHOFwC7Wta8DYHRRODnOF2WYAOnNbZEWqypxoUlJNMTra06PN51MHzEd11pk3C8qFjY6RwY3Sclz/lROH1tU4bHTykdmm63kp9mPi61Y7gIh4mQ/RVcSruzPYZ0dCZCNc0jnD3W9QeYee9ZNMMUt/av0C23CGgLNuEeGfAKdIiLXX54qpz4v10Y4CY+Ji/stTmZZeveeFO8/niH1X7zzVmlWxsB/Zwi/a5zj+mis3MjSXlqpPZYxnzOJ/ywszrVPzUrkfisXPZ/Y+6txERaahkVDZ1n3xObk2Mf8Np+qvlc95xqjTxOqI3PDflY1v6tSdYegO1UvJtt9U4//J4haX7CeCK3f/T48ESv0zluffIdqrzOJR9FiVSB6zw8fG1rj5kq+cJremghlH7yNj/maD9VVWevDdGogmGx8ZYe1hvr7pPyqYZqcT6XDo274XOjPcdJv5XgdyYh6MzmrItL89nQTDVkeHEKYIiJ5SqjWcXDOnw6oAGtjekHwEOP5Q4d6oTD6x0MscrfSje147WkEfounnsBBBFwRYjkubMpcHNLVTQnYx50Sd7DrYflIWdWNuIeFZcm5w5j6d3b3HI/rxXR9JVNkjZIw3a9rXNPJwBHkV7KBZocoOmpDA49eA2HONxJae46TeQDeKnqejfjaHKXq6c00zojqPlq8l8c24sdYK50yzydNFVyRW6hOlGeMZvbvGtp5tK6MUZy7yQbX09hYTR3Mbjx3sP4XWHYQDyPGoi5xuWkLQsavFJP0+q7I7thVRZBZWmgqNJ1zDJZsgHDc8Di257iRvV/01S2RjXscHNcAWuBuCDsIK5gq6R8T3MkaWvaSHNOoghSXI3OBPQHR/aQE64ydnEsPqnlsPmk6efm+i7RwVJa9k/V/mh639h6q/kWiwHLajqwOilAef3b7Nf2WPpfDcLerUDg4XhQskT4nYXgg70RFqcayppaQEzzMafZvdx7GDX37EEgZlfGRukdhYLzuW1c62sqj85uWgrJRFCbwRE6x679hd7oFwO0nemWmc2WsBihBigOo6+s8fiI1Bv4R3kqEsYSQACSTYAa7lZtRUY+i3Qrax7HNOefn62obN538OGbgmEvqp44Y/SkcBfgNrnHkACe5dJUFE2GKOJgs2NrWt7ALDv1KI5tciPscZlmH38g2ewzbo+8dRPYBu1zZMU0WBt50lYtuWgKqUMjPRb5lERRfONlB9loZCDaSX7tnG7gdJ3c25vxtxTLnBoJKxoIXTSNjbpJuVLZXYr9praiUG7XSENP4G9Vn5WhWvmfwzo6AyEa5pHOHut6g82uPeqYoaN0sjI2C7nuDWjmSAP1XS+F0DYIYomejGxrBzsALnmdves+kBc8vPy9WHKCRsNMymbu8G/B4LKREWkolfCVznB/i8SHCeqv3PlufIq8stcT+z0FTJsPRlrfef1G+BcD3Kpc0uG9LiLXboWPee22g3vu+/ckanpPaxVVifhpp6k6hcO0C/8AYV6XRfUTylVEM6eD9Ph8hAu6EiUdguH92g5x+FQnMzjPR1MkDjqmbdvvsubDtYXfKFcUsQc0tcAQQQQd4OojwXO2I00mG15DfSglDmE723DmX5FpF+0hI1HQe2QKqsgiqpZaN2nSPm43eK6MRYuF4iyeGOWM3bI0OHeNh5jYeYWUngb1LOaWkg6QirXPHk1pxsq2DrR9SS3sE9V3c4kfFyVlLzqIGva5jwHNcC1wOwgixB7iucjA9paU1RVTqWZsrdXmNa5zyTyhdRVUczbkDqvaPWYfSHbsI5gLoqjq2SxskjcHMe0OaRvB2LnzLXJV9DUuZrMbruicd7b7CfabsPcd4UhzZZeCmcKaodaF56jjsjcePBhO3gde8lIU8hidgeq616JtdC2qgzIHiPUK6EQFFpqGUWyzyBhr26X7OcDqyAbfwvHrDntHkaVx/Jipo36M8ZaL6njW13uu2Hs28Quk151FOx7S17WvadrXAOB7QdRS0tM2TMZFbln21NSDA7pM2bOw/pctrY0uUdXGLR1M7BwbI8DwvZXHiuaWgmJLGvgJ/hu1X91wIHYLKPTZjz6lWLfii+of9EkaaVuhUzbcoJh+Q3biL+F6r+fKiseLPqqhw4GV9vC61hKtGLMe71qsD3Yif1eFvcMzPUUdjIZJjwc7Rb4NsfElfBTSu08V9dbdBCOgb9wbdxuCp/CMEnqn6EEbpHb7bBzc7Y0cyrjyIzax0dpZiJZ93ss92+134j3Ab5fRUEcLAyJjI2j1WNDR4DfzWQnIqZrMzmVN2hbktUDGwYW+Z7/0iIibWAvjnAAk6gNpKoDOFlV9tqiWH7mK7I+evrP+IgdwapbnSy8FnUdO6+6Z484gf5vDiq8yewKSsqGQxjW46zua0ek48h5mw3rNqZcZ5tqtbEoBTsNXPlllfqG3v4dqm+Z3JrTldVvHVju2Pm8jrH4Wm3a7krfWJhOFx00McMQsxjbDnxJ5kkk8ystOwx8225TNo1hrJzJq0Ds+ZoiL8yyBoLnEAAEknYANpPJdUgqxz1YzZkFM063HpX9gu1niS8/CFmZmMH0KaWcjXM+zfcZcXHa4vHwhVxjuIPxGvc5guZZAyMH2bhrAeGqxPMlX/hGGtp4IoWejGwNHOw1k8ybnvSEP5JS/UFV2j/hWfHS/7nZnjxuHcsxERPqURVtnjya04mVbB1o+pJb2Ceq74XG3xclZK86inbIxzHgOa5pa4HYQRYg9xXORge0tKboqp1LM2VurzGtVdmcyo9KjkO274r+L2D+YfErVXO+UmCy4bW2a4jRcJIX8W3u09oIseYO4q7ckMpmV1M2Vtg4dWRvsvG0dh2jkeN0vTSH+N2kLZtukaSKyHNj9Pb78Vu0RE4ptajKjJqKugdFJqO1jxta7cRx5jePFc/Y5gc1JM6GZtnDYdzm7nNO8H/Q6wV0wtNlPktBXRdHKLEXLHj0mHiOI4jYfAhWeDnBeNK3bJtY0bsD82Hy3j9hVnkDnNNOGwVRLoRqY/WTGOB3uZ5jmNQuGnqGyNa9jg5rhcOaQQRxBG1c7ZUZIVFDJoytuwnqSN9F39nfhOvtGtfvJnLSpoXfdOuwm7o33LTzA9U8x33S0VQ6PoPW3XWPFWD6ilIvPgfQropFDsns6VHUgNkd9nk9mQ9W/4ZNnjY8lMGuBAINwdhC0Wva8XtKjp6aWndhlaQfnivqIi9LgiIiEIiKL5QZxqKluDJ0sg9SKzjf8TvRb3m/JeXODReSu0MEkzsMbSTuUnc4AEk2A2kqrMvc6Qs6Cidt1PmHmIj/X4cVE8qs4VTW3aT0UP8NhOv33bX+Q5LU4Fk9PWSiOBhcd52NaOLnbh5nddZ8tSX9GNV9BYjKcc/VkZZ3ah27eHasWgoJJ5GxxNL3vNgBvP0G8k7FfmRGRrKCG2p0z7GR447mt/CPPbyDI3IiGgZq68zh15CPytHqt/XfutJF3p6fB0naVmWva5qjzUXU/t7IiIm1Ooq/zuZUdDTimYfvJx1rbor6/mI0ewOUxxvGY6WCSaU2awbN5O5o5k6lQX3+KV3GSZ/cxo/pa0eXEpSpkwjANJVBYlEJZDUSdRmff7aVLszmTWnK+reOrHdkd97yOs7uabfFyVvLDwfCmU0EcMYs2Nthz3lx5kkk8ysxdoY+bZcs60aw1c7pNWgdnzNERF1SCIiIQo5lxkk2vpy3UJWXdE47nb2n8LrAHuO5U5kxlDNhlWSWuAB0JozquAdfxA3IP0JXQygecjIH7U0zwN+/aOsB+8aN3vgbDvGrhZSeInps0hUNk2gxoNLUfxu8j6cDmpnhuIxzxMlicHMeLgj9DwINwRuIWSqCyIy3kw+UteHOhcfvI97Ts0mg7HC2sb7W3Ai9cPxCOeNskTw9jhcOH/Wo7iDrC6QzCQb0naVmvon7WHQf12rIREXdZS8ayjZKxzJGNexwsWuAIPcqxynzObX0TufRSHyY8/o7xVqIuckTZB0gnaSvnpHXxO7tR7lzFiWEzU79CaN8buDha/MHY4cwvfCspKqm/YTyRj2Qer3sN2nwXSFXRxytLJGNe07WvaHDwOpRHE80tBLrY18J/3btXyuuB2CyRdSOab2FVEPKGCVuGpZ+x4H3UGos8dcwAPbDLzc0tP5SB5LbR58HetSNPZKR+rCvzWZkHj9lVNPJ7C3zBP6LWvzMVw2Ppz8bx+sa+f5Lfl66H7LNnl5t9FtX58TuowO2a/wDlhauszzVjriOOGPnZzj5ut5L8szM1x2vpx2vf9GLYUmZGU/tamNvuMc/9S1H+S75ci6xYs8vN3qoViuV1ZU3E1RI5p2tB0W/I2zT4LX0dFJK4MiY6Rx2NYC4+AVz4ZmfoY7GQyTH8TtFvgyx8SVMMPwuGBujDGyNvBjQ2/bbaeZX0Uj3G95/a8ScoKaFuGmZ5YR88FVWTWZ2V9n1jujb/AA2EFx7Xa2t7rnsVp4XhMNNGI4I2xsG4bzxJ2uPM61mInY4Wx6FMVloz1h/Ictg0fO1ERF1SCL8TTNY1znENa0Ekk2AA1kk7hZJpmsaXPcGtaCSSbAAbSSdgVJ5w84ZrCYICW07TrOwyEbzwYNw7zuA4yyiMXlaNn2fJWyYW5AaTs91h5f5aOr5g2O4gjNo2+0dmmRxOwDcOZKsfNtkX9jh6SUffyjX+Bm0M7dhPOw3XWjzY5vtHRq6lvW2wsO7hI4ceA3bdtrWguMERJ5x+lalq10bIxRU3VGk7fmvaURETimkREQhEREIRERCFAc4GbcVWlPTANn2ubsEn0D+ew7+KrjJnKypw2ZwsdHStJC+41jUfcfz8broVRjLDIKCvbpH7uYDqyNHk8esPMbjuKksBvxx5FUVn2s0M+mqxijPl7eY1LYZOZU09bHpwv1j0mHU5p/EPqNRW3XOuI4PW4XOCdKJwPUkYTou7Hbxxae8KfZLZ4WOsytGg7Z0rAS0+80a2nmLjkF8jqR1X5FFZYjgOdpTjYdmZ9+O5WYi8qWrZI0Pje17Tsc0gg9hC9U4p4gg3FEREL4iIiEIiIhCIiIQiIvzJKGglxAAFySbADiTuQhfpYGM45DSxmSd4Y0bL7SeDRtceQUOyozuQQ3ZSgTybNLX0Y79r+7VzVZ/43FKj155D3NY3+WNvh4pSSpDcmZlUFFYkko5yoOBm/I+3aVsctMv5q92gwGOAHqxja47i+208G7BzOtSvN9mx0dGorG9bayE7uDpBx4N3b9eobzIvNrDR2kltLPx9VnuA7/xHXwspovkUBJxyaV1rrVjZH9NRC5us7fm3SURETimkREQhEREIRERCEREQhEREIXhW0MczCyVjXsdta4Aj/vzVZ5TZm9r6J9t/RSHyY/6O8VaaLnJE2TrBO0lfPSG+J3dqPcucoqmvw2WwMtO/gfRdzsbteOetTbBc9ThZtXDpfjh1HvY42J7HDsVoVlDHM0slY2Rp9V7Q4eBUJxnM9SS3MLnwO4Drt+Vxv4OSvMyx/wAZ7lvfc6GsF1XHcf8A2Htn3ZreYXl/QT20KhjT7Mn3Z7OtYHuJW/Y8EXBBB3jWqSxPNBXR36Po5h+F2ie8PsPAlaJ2FYjSEno6qG3rNEjR8zdR8UfUSN67V5+zUk+dNOOw3H0PkujEXPNPnBxGPUKqQ+/ov/nBWYzOtiQ/fNPbFH9GhehWM2Fc3cm6kaHNPefRX0ioZ2dbEj+9YOyNn1CxKjONiT9Rqnj3Qxn8rQUGsZsKG8m6o6XN8T6LoMlaXE8taGnv0lRHceq06bvlZcjvVG9BiNXuqpxz6R48TcBbjDc0uIS+m1kI4yPBPys0jftsvP1L3dRq6fZKaHOpnA3C4cb+CkuM56mi4pYS4+3LqHyNNz4hQTEMdrsRkDHOkmJ2Rxg2HYxurVxPirHwfMxTMsaiR8x9lv3be+xLj4hTjDcIhp26METI28GgC/adrjzK+czLJ1zcF6+42fRf+LHidtPvn4AKrcmszkj7PrHdG3+GwguPvO9Fvdc9itLCsHhpoxHBG2No3DeeLjtceZWYiajhZHoCw6y0Z6s/kdlsGj52oiIuqQRERCEREQhEREIRERCEREQhEREIRERCEREQhF8CIhCh+Xvo9ypfE/SKIsuq6yu7B/iXlQ7QrdzfbQiLzTdZdrc/hKsAr6iLWX58iIiEIiIhCIiIQiIiEIiIhCIiIQv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32" name="Picture 12" descr="http://us.123rf.com/400wm/400/400/elnur/elnur0805/elnur080500165/3092221-ten-thousand-dollar-stacks-on-money-backgroun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1752600"/>
            <a:ext cx="469804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73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FINAL TAKE AWAY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The Porcupine Effect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8397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Porcupine Effect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2322945" y="1799344"/>
            <a:ext cx="5102948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9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Porcupine Effect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5240" y="2348554"/>
            <a:ext cx="3761558" cy="350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6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Webinars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158" y="1607433"/>
            <a:ext cx="8596668" cy="3506433"/>
          </a:xfrm>
        </p:spPr>
        <p:txBody>
          <a:bodyPr/>
          <a:lstStyle/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Asset Protection Strategies for The Physician &amp; High Risk Professional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Maximizing Basis Step Up For Spouses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Feedback Is Welcome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95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245" y="780733"/>
            <a:ext cx="5328355" cy="1191238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621657" y="3478213"/>
            <a:ext cx="60571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Rarick &amp; Beskin, P.A.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Miami-Dade</a:t>
            </a: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6500 Cowpen Rd., Suite 204</a:t>
            </a:r>
            <a:endParaRPr kumimoji="0" lang="en-US" altLang="en-US" sz="160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Miami Lakes, FL 33014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www.rblawfl.com</a:t>
            </a:r>
            <a:endParaRPr kumimoji="0" lang="en-US" altLang="en-US" sz="160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Tel:  (305) 556-5209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E-mail: prarick@raricklaw.com</a:t>
            </a:r>
            <a:r>
              <a:rPr kumimoji="0" lang="en-US" altLang="en-US" sz="16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Rarick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Beskin, P.A</a:t>
            </a:r>
            <a:r>
              <a:rPr lang="en-US" alt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Broward </a:t>
            </a: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3109 </a:t>
            </a:r>
            <a:r>
              <a:rPr lang="en-US" altLang="en-US" sz="1600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Stirling</a:t>
            </a:r>
            <a:r>
              <a:rPr lang="en-US" altLang="en-US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Rd.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Suite </a:t>
            </a:r>
            <a:r>
              <a:rPr lang="en-US" altLang="en-US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Ft</a:t>
            </a:r>
            <a:r>
              <a:rPr lang="en-US" altLang="en-US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Lauderdale, FL 33312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Tel</a:t>
            </a:r>
            <a:r>
              <a:rPr lang="en-US" altLang="en-US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954-861-1426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Email</a:t>
            </a:r>
            <a:r>
              <a:rPr lang="en-US" altLang="en-US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info@raricklaw.com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483865" y="3745735"/>
            <a:ext cx="0" cy="1366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44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3942</TotalTime>
  <Words>1230</Words>
  <Application>Microsoft Office PowerPoint</Application>
  <PresentationFormat>Widescreen</PresentationFormat>
  <Paragraphs>310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2" baseType="lpstr">
      <vt:lpstr>Arial</vt:lpstr>
      <vt:lpstr>Calibri</vt:lpstr>
      <vt:lpstr>Symbol</vt:lpstr>
      <vt:lpstr>Times New Roman</vt:lpstr>
      <vt:lpstr>Trebuchet MS</vt:lpstr>
      <vt:lpstr>Wingdings 3</vt:lpstr>
      <vt:lpstr>Facet</vt:lpstr>
      <vt:lpstr>PowerPoint Presentation</vt:lpstr>
      <vt:lpstr>Webinar Objective</vt:lpstr>
      <vt:lpstr>About Us</vt:lpstr>
      <vt:lpstr>PowerPoint Presentation</vt:lpstr>
      <vt:lpstr>PowerPoint Presentation</vt:lpstr>
      <vt:lpstr>The Asset Protection Ladder </vt:lpstr>
      <vt:lpstr>SPECIAL NOTES#</vt:lpstr>
      <vt:lpstr>On Shore vs. Off-shore Asset Protection Planning </vt:lpstr>
      <vt:lpstr>Florida Law Protections</vt:lpstr>
      <vt:lpstr>Take Away Points for Florida Homestead                              </vt:lpstr>
      <vt:lpstr>Other Florida Law Protections   </vt:lpstr>
      <vt:lpstr>Tenancy By Entirety for Real Property</vt:lpstr>
      <vt:lpstr>Take Away Points for Tenancy By Entireties -  TBE </vt:lpstr>
      <vt:lpstr>Take Away Point:</vt:lpstr>
      <vt:lpstr>Using Business Entities for  Asset Protection </vt:lpstr>
      <vt:lpstr>Internal Creditors vs. External Creditors  - Watch Out for Both</vt:lpstr>
      <vt:lpstr>Florida LLC vs. Corporation:  Why The LLC Provides Higher Quality Asset Protection# </vt:lpstr>
      <vt:lpstr>LLC vs. Corporation: Other Benefits of the LLC Over the Corporation#</vt:lpstr>
      <vt:lpstr>Restrictions On Assignability of LLC Interest#</vt:lpstr>
      <vt:lpstr>Take Away Points: Florida LLC vs. Corporation# </vt:lpstr>
      <vt:lpstr>Florida LLC vs. Delaware LLC#</vt:lpstr>
      <vt:lpstr>Why Every LLC Should Have A Robust Asset Protection Operating Agreement  </vt:lpstr>
      <vt:lpstr>Domestic Asset Protection Trusts </vt:lpstr>
      <vt:lpstr>Florida does not permit self-settled spendthrift trusts#</vt:lpstr>
      <vt:lpstr>Advantages of Nevada Domestic Asset Protection Trust (DAPT)</vt:lpstr>
      <vt:lpstr>Limitations of DAPT </vt:lpstr>
      <vt:lpstr>Off-Shore Planning </vt:lpstr>
      <vt:lpstr>Off-Shore Planning Cautions</vt:lpstr>
      <vt:lpstr>Why Consider Off-Shore Planning   </vt:lpstr>
      <vt:lpstr>PowerPoint Presentation</vt:lpstr>
      <vt:lpstr>Why Not to Use Off-Shore Planning</vt:lpstr>
      <vt:lpstr>Popular Off-Shore Jurisdictions</vt:lpstr>
      <vt:lpstr>                       NEVIS </vt:lpstr>
      <vt:lpstr>Nevis </vt:lpstr>
      <vt:lpstr>NEVIS</vt:lpstr>
      <vt:lpstr>NEVIS - Four Seasons Marriott</vt:lpstr>
      <vt:lpstr>What and Where: Nevis &amp; St. Kitts</vt:lpstr>
      <vt:lpstr>Advantages of Nevis LLC:</vt:lpstr>
      <vt:lpstr>Structure of a Nevis LLC </vt:lpstr>
      <vt:lpstr>Cook Islands</vt:lpstr>
      <vt:lpstr>Cook Islands Manuia Beach Resort</vt:lpstr>
      <vt:lpstr>COOK ISLANDS</vt:lpstr>
      <vt:lpstr>COOK ISLANDS</vt:lpstr>
      <vt:lpstr>Cook Islands</vt:lpstr>
      <vt:lpstr>Take-Away Points for Off-Shore Planning </vt:lpstr>
      <vt:lpstr>Fraudulent Transfers</vt:lpstr>
      <vt:lpstr>Transfers Under F.S. 726.105</vt:lpstr>
      <vt:lpstr>Florida  Statute of Limitations:   </vt:lpstr>
      <vt:lpstr>Final Take-Away Points </vt:lpstr>
      <vt:lpstr>TOO MUCH INSURANCE</vt:lpstr>
      <vt:lpstr>FINAL TAKE AWAY</vt:lpstr>
      <vt:lpstr>The Porcupine Effect</vt:lpstr>
      <vt:lpstr>The Porcupine Effect</vt:lpstr>
      <vt:lpstr>Future Webinars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Cristina Fernandez</dc:creator>
  <cp:lastModifiedBy>Phillip B. Rarick</cp:lastModifiedBy>
  <cp:revision>133</cp:revision>
  <dcterms:created xsi:type="dcterms:W3CDTF">2016-01-12T21:33:25Z</dcterms:created>
  <dcterms:modified xsi:type="dcterms:W3CDTF">2016-02-18T15:23:03Z</dcterms:modified>
</cp:coreProperties>
</file>